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chivo Black" panose="020B0604020202020204" charset="0"/>
      <p:regular r:id="rId19"/>
    </p:embeddedFont>
    <p:embeddedFont>
      <p:font typeface="Arial Bold" panose="020B0704020202020204" pitchFamily="34" charset="0"/>
      <p:regular r:id="rId20"/>
      <p:bold r:id="rId21"/>
    </p:embeddedFont>
    <p:embeddedFont>
      <p:font typeface="Arimo" panose="020B0604020202020204" charset="0"/>
      <p:regular r:id="rId22"/>
    </p:embeddedFont>
    <p:embeddedFont>
      <p:font typeface="Montserrat Classic Bold" panose="020B0604020202020204" charset="0"/>
      <p:regular r:id="rId23"/>
    </p:embeddedFont>
    <p:embeddedFont>
      <p:font typeface="Montserrat Light" panose="00000400000000000000" pitchFamily="2" charset="0"/>
      <p:regular r:id="rId24"/>
    </p:embeddedFont>
    <p:embeddedFont>
      <p:font typeface="Montserrat Ligh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1.jpe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7.png"/><Relationship Id="rId7" Type="http://schemas.openxmlformats.org/officeDocument/2006/relationships/image" Target="../media/image32.png"/><Relationship Id="rId12" Type="http://schemas.openxmlformats.org/officeDocument/2006/relationships/image" Target="../media/image39.svg"/><Relationship Id="rId17" Type="http://schemas.openxmlformats.org/officeDocument/2006/relationships/image" Target="../media/image44.png"/><Relationship Id="rId2" Type="http://schemas.openxmlformats.org/officeDocument/2006/relationships/image" Target="../media/image4.png"/><Relationship Id="rId16" Type="http://schemas.openxmlformats.org/officeDocument/2006/relationships/image" Target="../media/image43.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8.png"/><Relationship Id="rId5" Type="http://schemas.openxmlformats.org/officeDocument/2006/relationships/image" Target="../media/image30.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29.png"/><Relationship Id="rId9" Type="http://schemas.openxmlformats.org/officeDocument/2006/relationships/image" Target="../media/image36.png"/><Relationship Id="rId1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7.sv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33656" y="6783093"/>
            <a:ext cx="3862377" cy="3743675"/>
          </a:xfrm>
          <a:custGeom>
            <a:avLst/>
            <a:gdLst/>
            <a:ahLst/>
            <a:cxnLst/>
            <a:rect l="l" t="t" r="r" b="b"/>
            <a:pathLst>
              <a:path w="3862377" h="3743675">
                <a:moveTo>
                  <a:pt x="0" y="0"/>
                </a:moveTo>
                <a:lnTo>
                  <a:pt x="3862377" y="0"/>
                </a:lnTo>
                <a:lnTo>
                  <a:pt x="3862377" y="3743675"/>
                </a:lnTo>
                <a:lnTo>
                  <a:pt x="0" y="3743675"/>
                </a:lnTo>
                <a:lnTo>
                  <a:pt x="0" y="0"/>
                </a:lnTo>
                <a:close/>
              </a:path>
            </a:pathLst>
          </a:custGeom>
          <a:blipFill>
            <a:blip r:embed="rId2"/>
            <a:stretch>
              <a:fillRect/>
            </a:stretch>
          </a:blipFill>
        </p:spPr>
        <p:txBody>
          <a:bodyPr/>
          <a:lstStyle/>
          <a:p>
            <a:endParaRPr lang="en-IN"/>
          </a:p>
        </p:txBody>
      </p:sp>
      <p:sp>
        <p:nvSpPr>
          <p:cNvPr id="3" name="Freeform 3"/>
          <p:cNvSpPr/>
          <p:nvPr/>
        </p:nvSpPr>
        <p:spPr>
          <a:xfrm rot="-4521330">
            <a:off x="6024526" y="2650096"/>
            <a:ext cx="14167639" cy="6692233"/>
          </a:xfrm>
          <a:custGeom>
            <a:avLst/>
            <a:gdLst/>
            <a:ahLst/>
            <a:cxnLst/>
            <a:rect l="l" t="t" r="r" b="b"/>
            <a:pathLst>
              <a:path w="14167639" h="6692233">
                <a:moveTo>
                  <a:pt x="0" y="0"/>
                </a:moveTo>
                <a:lnTo>
                  <a:pt x="14167639" y="0"/>
                </a:lnTo>
                <a:lnTo>
                  <a:pt x="14167639" y="6692233"/>
                </a:lnTo>
                <a:lnTo>
                  <a:pt x="0" y="6692233"/>
                </a:lnTo>
                <a:lnTo>
                  <a:pt x="0" y="0"/>
                </a:lnTo>
                <a:close/>
              </a:path>
            </a:pathLst>
          </a:custGeom>
          <a:blipFill>
            <a:blip r:embed="rId3"/>
            <a:stretch>
              <a:fillRect t="-6380"/>
            </a:stretch>
          </a:blipFill>
        </p:spPr>
        <p:txBody>
          <a:bodyPr/>
          <a:lstStyle/>
          <a:p>
            <a:endParaRPr lang="en-IN"/>
          </a:p>
        </p:txBody>
      </p:sp>
      <p:grpSp>
        <p:nvGrpSpPr>
          <p:cNvPr id="4" name="Group 4"/>
          <p:cNvGrpSpPr/>
          <p:nvPr/>
        </p:nvGrpSpPr>
        <p:grpSpPr>
          <a:xfrm>
            <a:off x="10948228" y="-113373"/>
            <a:ext cx="8413959" cy="10400373"/>
            <a:chOff x="0" y="0"/>
            <a:chExt cx="8322034" cy="10286746"/>
          </a:xfrm>
        </p:grpSpPr>
        <p:sp>
          <p:nvSpPr>
            <p:cNvPr id="5" name="Freeform 5"/>
            <p:cNvSpPr/>
            <p:nvPr/>
          </p:nvSpPr>
          <p:spPr>
            <a:xfrm>
              <a:off x="-2794" y="-127"/>
              <a:ext cx="8324828" cy="10286873"/>
            </a:xfrm>
            <a:custGeom>
              <a:avLst/>
              <a:gdLst/>
              <a:ahLst/>
              <a:cxnLst/>
              <a:rect l="l" t="t" r="r" b="b"/>
              <a:pathLst>
                <a:path w="8324828" h="10286873">
                  <a:moveTo>
                    <a:pt x="8324828" y="10251440"/>
                  </a:moveTo>
                  <a:cubicBezTo>
                    <a:pt x="8324828" y="10284587"/>
                    <a:pt x="8314508" y="10286873"/>
                    <a:pt x="8287605" y="10286873"/>
                  </a:cubicBezTo>
                  <a:cubicBezTo>
                    <a:pt x="5526370" y="10286238"/>
                    <a:pt x="2765258" y="10286238"/>
                    <a:pt x="4023" y="10286238"/>
                  </a:cubicBezTo>
                  <a:cubicBezTo>
                    <a:pt x="0" y="10272395"/>
                    <a:pt x="6234" y="10259822"/>
                    <a:pt x="9059" y="10246995"/>
                  </a:cubicBezTo>
                  <a:cubicBezTo>
                    <a:pt x="130432" y="9685401"/>
                    <a:pt x="251928" y="9123934"/>
                    <a:pt x="373670" y="8562467"/>
                  </a:cubicBezTo>
                  <a:cubicBezTo>
                    <a:pt x="547253" y="7761986"/>
                    <a:pt x="721204" y="6961632"/>
                    <a:pt x="894664" y="6161151"/>
                  </a:cubicBezTo>
                  <a:cubicBezTo>
                    <a:pt x="1108910" y="5172583"/>
                    <a:pt x="1322664" y="4184015"/>
                    <a:pt x="1536786" y="3195574"/>
                  </a:cubicBezTo>
                  <a:cubicBezTo>
                    <a:pt x="1754349" y="2191385"/>
                    <a:pt x="1972034" y="1187323"/>
                    <a:pt x="2190210" y="183261"/>
                  </a:cubicBezTo>
                  <a:cubicBezTo>
                    <a:pt x="2203478" y="122174"/>
                    <a:pt x="2211954" y="59690"/>
                    <a:pt x="2233452" y="635"/>
                  </a:cubicBezTo>
                  <a:cubicBezTo>
                    <a:pt x="4251585" y="635"/>
                    <a:pt x="6269718" y="635"/>
                    <a:pt x="8287851" y="0"/>
                  </a:cubicBezTo>
                  <a:cubicBezTo>
                    <a:pt x="8315246" y="0"/>
                    <a:pt x="8324582" y="3429"/>
                    <a:pt x="8324582" y="35814"/>
                  </a:cubicBezTo>
                  <a:cubicBezTo>
                    <a:pt x="8323845" y="3441065"/>
                    <a:pt x="8323845" y="6846316"/>
                    <a:pt x="8324828" y="10251440"/>
                  </a:cubicBezTo>
                  <a:close/>
                </a:path>
              </a:pathLst>
            </a:custGeom>
            <a:blipFill>
              <a:blip r:embed="rId4"/>
              <a:stretch>
                <a:fillRect l="-10650" t="-1" r="-10650" b="-1"/>
              </a:stretch>
            </a:blipFill>
          </p:spPr>
          <p:txBody>
            <a:bodyPr/>
            <a:lstStyle/>
            <a:p>
              <a:endParaRPr lang="en-IN"/>
            </a:p>
          </p:txBody>
        </p:sp>
      </p:grpSp>
      <p:sp>
        <p:nvSpPr>
          <p:cNvPr id="6" name="Freeform 6"/>
          <p:cNvSpPr/>
          <p:nvPr/>
        </p:nvSpPr>
        <p:spPr>
          <a:xfrm>
            <a:off x="147530" y="-113373"/>
            <a:ext cx="1762339" cy="1762339"/>
          </a:xfrm>
          <a:custGeom>
            <a:avLst/>
            <a:gdLst/>
            <a:ahLst/>
            <a:cxnLst/>
            <a:rect l="l" t="t" r="r" b="b"/>
            <a:pathLst>
              <a:path w="1762339" h="1762339">
                <a:moveTo>
                  <a:pt x="0" y="0"/>
                </a:moveTo>
                <a:lnTo>
                  <a:pt x="1762340" y="0"/>
                </a:lnTo>
                <a:lnTo>
                  <a:pt x="1762340" y="1762339"/>
                </a:lnTo>
                <a:lnTo>
                  <a:pt x="0" y="1762339"/>
                </a:lnTo>
                <a:lnTo>
                  <a:pt x="0" y="0"/>
                </a:lnTo>
                <a:close/>
              </a:path>
            </a:pathLst>
          </a:custGeom>
          <a:blipFill>
            <a:blip r:embed="rId5"/>
            <a:stretch>
              <a:fillRect/>
            </a:stretch>
          </a:blipFill>
        </p:spPr>
        <p:txBody>
          <a:bodyPr/>
          <a:lstStyle/>
          <a:p>
            <a:endParaRPr lang="en-IN"/>
          </a:p>
        </p:txBody>
      </p:sp>
      <p:sp>
        <p:nvSpPr>
          <p:cNvPr id="7" name="Freeform 7"/>
          <p:cNvSpPr/>
          <p:nvPr/>
        </p:nvSpPr>
        <p:spPr>
          <a:xfrm>
            <a:off x="1909870" y="226761"/>
            <a:ext cx="1082071" cy="1082071"/>
          </a:xfrm>
          <a:custGeom>
            <a:avLst/>
            <a:gdLst/>
            <a:ahLst/>
            <a:cxnLst/>
            <a:rect l="l" t="t" r="r" b="b"/>
            <a:pathLst>
              <a:path w="1082071" h="1082071">
                <a:moveTo>
                  <a:pt x="0" y="0"/>
                </a:moveTo>
                <a:lnTo>
                  <a:pt x="1082071" y="0"/>
                </a:lnTo>
                <a:lnTo>
                  <a:pt x="1082071" y="1082071"/>
                </a:lnTo>
                <a:lnTo>
                  <a:pt x="0" y="1082071"/>
                </a:lnTo>
                <a:lnTo>
                  <a:pt x="0" y="0"/>
                </a:lnTo>
                <a:close/>
              </a:path>
            </a:pathLst>
          </a:custGeom>
          <a:blipFill>
            <a:blip r:embed="rId6"/>
            <a:stretch>
              <a:fillRect/>
            </a:stretch>
          </a:blipFill>
        </p:spPr>
        <p:txBody>
          <a:bodyPr/>
          <a:lstStyle/>
          <a:p>
            <a:endParaRPr lang="en-IN"/>
          </a:p>
        </p:txBody>
      </p:sp>
      <p:sp>
        <p:nvSpPr>
          <p:cNvPr id="8" name="Freeform 8"/>
          <p:cNvSpPr/>
          <p:nvPr/>
        </p:nvSpPr>
        <p:spPr>
          <a:xfrm>
            <a:off x="1028700" y="1028700"/>
            <a:ext cx="9532385" cy="6679462"/>
          </a:xfrm>
          <a:custGeom>
            <a:avLst/>
            <a:gdLst/>
            <a:ahLst/>
            <a:cxnLst/>
            <a:rect l="l" t="t" r="r" b="b"/>
            <a:pathLst>
              <a:path w="9532385" h="6679462">
                <a:moveTo>
                  <a:pt x="0" y="0"/>
                </a:moveTo>
                <a:lnTo>
                  <a:pt x="9532385" y="0"/>
                </a:lnTo>
                <a:lnTo>
                  <a:pt x="9532385" y="6679462"/>
                </a:lnTo>
                <a:lnTo>
                  <a:pt x="0" y="6679462"/>
                </a:lnTo>
                <a:lnTo>
                  <a:pt x="0" y="0"/>
                </a:lnTo>
                <a:close/>
              </a:path>
            </a:pathLst>
          </a:custGeom>
          <a:blipFill>
            <a:blip r:embed="rId7">
              <a:alphaModFix amt="24000"/>
            </a:blip>
            <a:stretch>
              <a:fillRect/>
            </a:stretch>
          </a:blipFill>
        </p:spPr>
        <p:txBody>
          <a:bodyPr/>
          <a:lstStyle/>
          <a:p>
            <a:endParaRPr lang="en-IN"/>
          </a:p>
        </p:txBody>
      </p:sp>
      <p:sp>
        <p:nvSpPr>
          <p:cNvPr id="9" name="Freeform 9"/>
          <p:cNvSpPr/>
          <p:nvPr/>
        </p:nvSpPr>
        <p:spPr>
          <a:xfrm>
            <a:off x="3433919" y="313281"/>
            <a:ext cx="2360974" cy="909031"/>
          </a:xfrm>
          <a:custGeom>
            <a:avLst/>
            <a:gdLst/>
            <a:ahLst/>
            <a:cxnLst/>
            <a:rect l="l" t="t" r="r" b="b"/>
            <a:pathLst>
              <a:path w="2360974" h="909031">
                <a:moveTo>
                  <a:pt x="0" y="0"/>
                </a:moveTo>
                <a:lnTo>
                  <a:pt x="2360974" y="0"/>
                </a:lnTo>
                <a:lnTo>
                  <a:pt x="2360974" y="909031"/>
                </a:lnTo>
                <a:lnTo>
                  <a:pt x="0" y="909031"/>
                </a:lnTo>
                <a:lnTo>
                  <a:pt x="0" y="0"/>
                </a:lnTo>
                <a:close/>
              </a:path>
            </a:pathLst>
          </a:custGeom>
          <a:blipFill>
            <a:blip r:embed="rId8"/>
            <a:stretch>
              <a:fillRect l="-3537" r="-3537"/>
            </a:stretch>
          </a:blipFill>
        </p:spPr>
        <p:txBody>
          <a:bodyPr/>
          <a:lstStyle/>
          <a:p>
            <a:endParaRPr lang="en-IN"/>
          </a:p>
        </p:txBody>
      </p:sp>
      <p:sp>
        <p:nvSpPr>
          <p:cNvPr id="10" name="TextBox 10"/>
          <p:cNvSpPr txBox="1"/>
          <p:nvPr/>
        </p:nvSpPr>
        <p:spPr>
          <a:xfrm>
            <a:off x="2991941" y="4522071"/>
            <a:ext cx="6208354" cy="304800"/>
          </a:xfrm>
          <a:prstGeom prst="rect">
            <a:avLst/>
          </a:prstGeom>
        </p:spPr>
        <p:txBody>
          <a:bodyPr lIns="0" tIns="0" rIns="0" bIns="0" rtlCol="0" anchor="t">
            <a:spAutoFit/>
          </a:bodyPr>
          <a:lstStyle/>
          <a:p>
            <a:pPr algn="ctr">
              <a:lnSpc>
                <a:spcPts val="2372"/>
              </a:lnSpc>
            </a:pPr>
            <a:r>
              <a:rPr lang="en-US" sz="1977" spc="-39">
                <a:solidFill>
                  <a:srgbClr val="040506"/>
                </a:solidFill>
                <a:latin typeface="Montserrat Classic Bold"/>
              </a:rPr>
              <a:t>CodeBasics Resume Project Challange #8</a:t>
            </a:r>
          </a:p>
        </p:txBody>
      </p:sp>
      <p:sp>
        <p:nvSpPr>
          <p:cNvPr id="11" name="TextBox 11"/>
          <p:cNvSpPr txBox="1"/>
          <p:nvPr/>
        </p:nvSpPr>
        <p:spPr>
          <a:xfrm>
            <a:off x="0" y="2182935"/>
            <a:ext cx="12070429" cy="1705462"/>
          </a:xfrm>
          <a:prstGeom prst="rect">
            <a:avLst/>
          </a:prstGeom>
        </p:spPr>
        <p:txBody>
          <a:bodyPr lIns="0" tIns="0" rIns="0" bIns="0" rtlCol="0" anchor="t">
            <a:spAutoFit/>
          </a:bodyPr>
          <a:lstStyle/>
          <a:p>
            <a:pPr algn="ctr">
              <a:lnSpc>
                <a:spcPts val="6870"/>
              </a:lnSpc>
            </a:pPr>
            <a:r>
              <a:rPr lang="en-US" sz="4978" spc="263">
                <a:solidFill>
                  <a:srgbClr val="131211"/>
                </a:solidFill>
                <a:latin typeface="Montserrat Classic Bold"/>
              </a:rPr>
              <a:t>Mitron Bank: Analysis for New Credit Card Launch </a:t>
            </a:r>
          </a:p>
        </p:txBody>
      </p:sp>
      <p:sp>
        <p:nvSpPr>
          <p:cNvPr id="12" name="TextBox 12"/>
          <p:cNvSpPr txBox="1"/>
          <p:nvPr/>
        </p:nvSpPr>
        <p:spPr>
          <a:xfrm>
            <a:off x="9266906" y="81997"/>
            <a:ext cx="9021094" cy="600075"/>
          </a:xfrm>
          <a:prstGeom prst="rect">
            <a:avLst/>
          </a:prstGeom>
        </p:spPr>
        <p:txBody>
          <a:bodyPr lIns="0" tIns="0" rIns="0" bIns="0" rtlCol="0" anchor="t">
            <a:spAutoFit/>
          </a:bodyPr>
          <a:lstStyle/>
          <a:p>
            <a:pPr algn="ctr">
              <a:lnSpc>
                <a:spcPts val="2372"/>
              </a:lnSpc>
            </a:pPr>
            <a:r>
              <a:rPr lang="en-US" sz="1977" spc="-39">
                <a:solidFill>
                  <a:srgbClr val="040506"/>
                </a:solidFill>
                <a:latin typeface="Montserrat Classic Bold"/>
              </a:rPr>
              <a:t>Provide Insights to the Product Strategy Team in the Banking Domain</a:t>
            </a:r>
          </a:p>
          <a:p>
            <a:pPr algn="ctr">
              <a:lnSpc>
                <a:spcPts val="2372"/>
              </a:lnSpc>
            </a:pPr>
            <a:endParaRPr lang="en-US" sz="1977" spc="-39">
              <a:solidFill>
                <a:srgbClr val="040506"/>
              </a:solidFill>
              <a:latin typeface="Montserrat Classic Bold"/>
            </a:endParaRPr>
          </a:p>
        </p:txBody>
      </p:sp>
      <p:sp>
        <p:nvSpPr>
          <p:cNvPr id="13" name="TextBox 13"/>
          <p:cNvSpPr txBox="1"/>
          <p:nvPr/>
        </p:nvSpPr>
        <p:spPr>
          <a:xfrm>
            <a:off x="147530" y="9048750"/>
            <a:ext cx="3427217" cy="409575"/>
          </a:xfrm>
          <a:prstGeom prst="rect">
            <a:avLst/>
          </a:prstGeom>
        </p:spPr>
        <p:txBody>
          <a:bodyPr lIns="0" tIns="0" rIns="0" bIns="0" rtlCol="0" anchor="t">
            <a:spAutoFit/>
          </a:bodyPr>
          <a:lstStyle/>
          <a:p>
            <a:pPr algn="ctr">
              <a:lnSpc>
                <a:spcPts val="3212"/>
              </a:lnSpc>
            </a:pPr>
            <a:r>
              <a:rPr lang="en-US" sz="2677" spc="-53" dirty="0">
                <a:solidFill>
                  <a:srgbClr val="040506"/>
                </a:solidFill>
                <a:latin typeface="Montserrat Classic Bold"/>
              </a:rPr>
              <a:t>Kalakoti Hemaswi</a:t>
            </a:r>
          </a:p>
        </p:txBody>
      </p:sp>
      <p:sp>
        <p:nvSpPr>
          <p:cNvPr id="14" name="TextBox 14"/>
          <p:cNvSpPr txBox="1"/>
          <p:nvPr/>
        </p:nvSpPr>
        <p:spPr>
          <a:xfrm>
            <a:off x="391037" y="9448800"/>
            <a:ext cx="1689006" cy="304800"/>
          </a:xfrm>
          <a:prstGeom prst="rect">
            <a:avLst/>
          </a:prstGeom>
        </p:spPr>
        <p:txBody>
          <a:bodyPr lIns="0" tIns="0" rIns="0" bIns="0" rtlCol="0" anchor="t">
            <a:spAutoFit/>
          </a:bodyPr>
          <a:lstStyle/>
          <a:p>
            <a:pPr algn="ctr">
              <a:lnSpc>
                <a:spcPts val="2372"/>
              </a:lnSpc>
            </a:pPr>
            <a:r>
              <a:rPr lang="en-US" sz="1977" spc="-39">
                <a:solidFill>
                  <a:srgbClr val="040506"/>
                </a:solidFill>
                <a:latin typeface="Montserrat Classic Bold"/>
              </a:rPr>
              <a:t>Presenter</a:t>
            </a:r>
          </a:p>
        </p:txBody>
      </p:sp>
      <p:sp>
        <p:nvSpPr>
          <p:cNvPr id="15" name="TextBox 15"/>
          <p:cNvSpPr txBox="1"/>
          <p:nvPr/>
        </p:nvSpPr>
        <p:spPr>
          <a:xfrm>
            <a:off x="147530" y="3881789"/>
            <a:ext cx="12070429" cy="486642"/>
          </a:xfrm>
          <a:prstGeom prst="rect">
            <a:avLst/>
          </a:prstGeom>
        </p:spPr>
        <p:txBody>
          <a:bodyPr lIns="0" tIns="0" rIns="0" bIns="0" rtlCol="0" anchor="t">
            <a:spAutoFit/>
          </a:bodyPr>
          <a:lstStyle/>
          <a:p>
            <a:pPr algn="ctr">
              <a:lnSpc>
                <a:spcPts val="3972"/>
              </a:lnSpc>
            </a:pPr>
            <a:r>
              <a:rPr lang="en-US" sz="2878" spc="152">
                <a:solidFill>
                  <a:srgbClr val="000000"/>
                </a:solidFill>
                <a:latin typeface="Montserrat Classic Bold"/>
              </a:rPr>
              <a:t>Based on Customer </a:t>
            </a:r>
            <a:r>
              <a:rPr lang="en-US" sz="2878" spc="152">
                <a:solidFill>
                  <a:srgbClr val="004AAD"/>
                </a:solidFill>
                <a:latin typeface="Montserrat Classic Bold"/>
              </a:rPr>
              <a:t>Demographics</a:t>
            </a:r>
            <a:r>
              <a:rPr lang="en-US" sz="2878" spc="152">
                <a:solidFill>
                  <a:srgbClr val="000000"/>
                </a:solidFill>
                <a:latin typeface="Montserrat Classic Bold"/>
              </a:rPr>
              <a:t> &amp; </a:t>
            </a:r>
            <a:r>
              <a:rPr lang="en-US" sz="2878" spc="152">
                <a:solidFill>
                  <a:srgbClr val="FF3131"/>
                </a:solidFill>
                <a:latin typeface="Montserrat Classic Bold"/>
              </a:rPr>
              <a:t>Spending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12457798" y="2560021"/>
            <a:ext cx="5718834" cy="3468983"/>
          </a:xfrm>
          <a:custGeom>
            <a:avLst/>
            <a:gdLst/>
            <a:ahLst/>
            <a:cxnLst/>
            <a:rect l="l" t="t" r="r" b="b"/>
            <a:pathLst>
              <a:path w="5718834" h="3468983">
                <a:moveTo>
                  <a:pt x="0" y="0"/>
                </a:moveTo>
                <a:lnTo>
                  <a:pt x="5718834" y="0"/>
                </a:lnTo>
                <a:lnTo>
                  <a:pt x="5718834" y="3468982"/>
                </a:lnTo>
                <a:lnTo>
                  <a:pt x="0" y="3468982"/>
                </a:lnTo>
                <a:lnTo>
                  <a:pt x="0" y="0"/>
                </a:lnTo>
                <a:close/>
              </a:path>
            </a:pathLst>
          </a:custGeom>
          <a:blipFill>
            <a:blip r:embed="rId4"/>
            <a:stretch>
              <a:fillRect/>
            </a:stretch>
          </a:blipFill>
          <a:ln w="38100" cap="sq">
            <a:solidFill>
              <a:srgbClr val="999999"/>
            </a:solidFill>
            <a:prstDash val="lgDash"/>
            <a:miter/>
          </a:ln>
        </p:spPr>
        <p:txBody>
          <a:bodyPr/>
          <a:lstStyle/>
          <a:p>
            <a:endParaRPr lang="en-IN"/>
          </a:p>
        </p:txBody>
      </p:sp>
      <p:sp>
        <p:nvSpPr>
          <p:cNvPr id="5" name="Freeform 5"/>
          <p:cNvSpPr/>
          <p:nvPr/>
        </p:nvSpPr>
        <p:spPr>
          <a:xfrm>
            <a:off x="7385490" y="2685308"/>
            <a:ext cx="5015158" cy="3040903"/>
          </a:xfrm>
          <a:custGeom>
            <a:avLst/>
            <a:gdLst/>
            <a:ahLst/>
            <a:cxnLst/>
            <a:rect l="l" t="t" r="r" b="b"/>
            <a:pathLst>
              <a:path w="5015158" h="3040903">
                <a:moveTo>
                  <a:pt x="0" y="0"/>
                </a:moveTo>
                <a:lnTo>
                  <a:pt x="5015158" y="0"/>
                </a:lnTo>
                <a:lnTo>
                  <a:pt x="5015158" y="3040903"/>
                </a:lnTo>
                <a:lnTo>
                  <a:pt x="0" y="3040903"/>
                </a:lnTo>
                <a:lnTo>
                  <a:pt x="0" y="0"/>
                </a:lnTo>
                <a:close/>
              </a:path>
            </a:pathLst>
          </a:custGeom>
          <a:blipFill>
            <a:blip r:embed="rId5"/>
            <a:stretch>
              <a:fillRect l="-49111" t="-54359" r="-104848" b="-95781"/>
            </a:stretch>
          </a:blipFill>
          <a:ln w="38100" cap="sq">
            <a:solidFill>
              <a:srgbClr val="999999"/>
            </a:solidFill>
            <a:prstDash val="lgDash"/>
            <a:miter/>
          </a:ln>
        </p:spPr>
        <p:txBody>
          <a:bodyPr/>
          <a:lstStyle/>
          <a:p>
            <a:endParaRPr lang="en-IN"/>
          </a:p>
        </p:txBody>
      </p:sp>
      <p:sp>
        <p:nvSpPr>
          <p:cNvPr id="6" name="Freeform 6"/>
          <p:cNvSpPr/>
          <p:nvPr/>
        </p:nvSpPr>
        <p:spPr>
          <a:xfrm>
            <a:off x="11720737" y="6152828"/>
            <a:ext cx="6455895" cy="4002407"/>
          </a:xfrm>
          <a:custGeom>
            <a:avLst/>
            <a:gdLst/>
            <a:ahLst/>
            <a:cxnLst/>
            <a:rect l="l" t="t" r="r" b="b"/>
            <a:pathLst>
              <a:path w="6455895" h="4002407">
                <a:moveTo>
                  <a:pt x="0" y="0"/>
                </a:moveTo>
                <a:lnTo>
                  <a:pt x="6455895" y="0"/>
                </a:lnTo>
                <a:lnTo>
                  <a:pt x="6455895" y="4002408"/>
                </a:lnTo>
                <a:lnTo>
                  <a:pt x="0" y="4002408"/>
                </a:lnTo>
                <a:lnTo>
                  <a:pt x="0" y="0"/>
                </a:lnTo>
                <a:close/>
              </a:path>
            </a:pathLst>
          </a:custGeom>
          <a:blipFill>
            <a:blip r:embed="rId6"/>
            <a:stretch>
              <a:fillRect/>
            </a:stretch>
          </a:blipFill>
          <a:ln w="38100" cap="sq">
            <a:solidFill>
              <a:srgbClr val="999999"/>
            </a:solidFill>
            <a:prstDash val="lgDash"/>
            <a:miter/>
          </a:ln>
        </p:spPr>
        <p:txBody>
          <a:bodyPr/>
          <a:lstStyle/>
          <a:p>
            <a:endParaRPr lang="en-IN"/>
          </a:p>
        </p:txBody>
      </p:sp>
      <p:sp>
        <p:nvSpPr>
          <p:cNvPr id="7" name="TextBox 7"/>
          <p:cNvSpPr txBox="1"/>
          <p:nvPr/>
        </p:nvSpPr>
        <p:spPr>
          <a:xfrm>
            <a:off x="720489" y="238839"/>
            <a:ext cx="10039956"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Key Customer Segments</a:t>
            </a:r>
          </a:p>
        </p:txBody>
      </p:sp>
      <p:sp>
        <p:nvSpPr>
          <p:cNvPr id="8" name="TextBox 8"/>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The in-depth analysis encompassing demographics, spending behaviors, and financial preferences has unraveled key customer segments poised to become high-value users of the new credit cards. This profiling delves into nuanced insights, providing a strategic lens for tailored offerings</a:t>
            </a:r>
          </a:p>
        </p:txBody>
      </p:sp>
      <p:sp>
        <p:nvSpPr>
          <p:cNvPr id="9" name="TextBox 9"/>
          <p:cNvSpPr txBox="1"/>
          <p:nvPr/>
        </p:nvSpPr>
        <p:spPr>
          <a:xfrm>
            <a:off x="117657" y="2776562"/>
            <a:ext cx="6829683" cy="6555105"/>
          </a:xfrm>
          <a:prstGeom prst="rect">
            <a:avLst/>
          </a:prstGeom>
        </p:spPr>
        <p:txBody>
          <a:bodyPr lIns="0" tIns="0" rIns="0" bIns="0" rtlCol="0" anchor="t">
            <a:spAutoFit/>
          </a:bodyPr>
          <a:lstStyle/>
          <a:p>
            <a:pPr algn="just">
              <a:lnSpc>
                <a:spcPts val="2859"/>
              </a:lnSpc>
            </a:pPr>
            <a:r>
              <a:rPr lang="en-US" sz="2199">
                <a:solidFill>
                  <a:srgbClr val="004AAD"/>
                </a:solidFill>
                <a:latin typeface="Arial Bold"/>
              </a:rPr>
              <a:t>1.Demographic Profiling:</a:t>
            </a:r>
          </a:p>
          <a:p>
            <a:pPr algn="just">
              <a:lnSpc>
                <a:spcPts val="2600"/>
              </a:lnSpc>
            </a:pPr>
            <a:r>
              <a:rPr lang="en-US" sz="2000">
                <a:solidFill>
                  <a:srgbClr val="FF3131"/>
                </a:solidFill>
                <a:latin typeface="Arial Bold"/>
              </a:rPr>
              <a:t>Age Group Dynamics:</a:t>
            </a:r>
          </a:p>
          <a:p>
            <a:pPr marL="431801" lvl="1" indent="-215900" algn="just">
              <a:lnSpc>
                <a:spcPts val="2600"/>
              </a:lnSpc>
              <a:buFont typeface="Arial"/>
              <a:buChar char="•"/>
            </a:pPr>
            <a:r>
              <a:rPr lang="en-US" sz="2000" spc="26">
                <a:solidFill>
                  <a:srgbClr val="000000"/>
                </a:solidFill>
                <a:latin typeface="Arial"/>
              </a:rPr>
              <a:t>The age group </a:t>
            </a:r>
            <a:r>
              <a:rPr lang="en-US" sz="2000" spc="26">
                <a:solidFill>
                  <a:srgbClr val="000000"/>
                </a:solidFill>
                <a:latin typeface="Arial Bold"/>
              </a:rPr>
              <a:t>25-34</a:t>
            </a:r>
            <a:r>
              <a:rPr lang="en-US" sz="2000" spc="26">
                <a:solidFill>
                  <a:srgbClr val="000000"/>
                </a:solidFill>
                <a:latin typeface="Arial"/>
              </a:rPr>
              <a:t> and </a:t>
            </a:r>
            <a:r>
              <a:rPr lang="en-US" sz="2000" spc="26">
                <a:solidFill>
                  <a:srgbClr val="000000"/>
                </a:solidFill>
                <a:latin typeface="Arial Bold"/>
              </a:rPr>
              <a:t>35-45</a:t>
            </a:r>
            <a:r>
              <a:rPr lang="en-US" sz="2000" spc="26">
                <a:solidFill>
                  <a:srgbClr val="000000"/>
                </a:solidFill>
                <a:latin typeface="Arial"/>
              </a:rPr>
              <a:t> emerges as a significant segment, demonstrating </a:t>
            </a:r>
            <a:r>
              <a:rPr lang="en-US" sz="2000" spc="26">
                <a:solidFill>
                  <a:srgbClr val="000000"/>
                </a:solidFill>
                <a:latin typeface="Arial Bold"/>
              </a:rPr>
              <a:t>higher income</a:t>
            </a:r>
            <a:r>
              <a:rPr lang="en-US" sz="2000" spc="26">
                <a:solidFill>
                  <a:srgbClr val="000000"/>
                </a:solidFill>
                <a:latin typeface="Arial"/>
              </a:rPr>
              <a:t>, </a:t>
            </a:r>
            <a:r>
              <a:rPr lang="en-US" sz="2000" spc="26">
                <a:solidFill>
                  <a:srgbClr val="000000"/>
                </a:solidFill>
                <a:latin typeface="Arial Bold"/>
              </a:rPr>
              <a:t>substantial spending</a:t>
            </a:r>
            <a:r>
              <a:rPr lang="en-US" sz="2000" spc="26">
                <a:solidFill>
                  <a:srgbClr val="000000"/>
                </a:solidFill>
                <a:latin typeface="Arial"/>
              </a:rPr>
              <a:t>, and a utilization rate of </a:t>
            </a:r>
            <a:r>
              <a:rPr lang="en-US" sz="2000" spc="26">
                <a:solidFill>
                  <a:srgbClr val="000000"/>
                </a:solidFill>
                <a:latin typeface="Arial Bold"/>
              </a:rPr>
              <a:t>43.66%</a:t>
            </a:r>
            <a:r>
              <a:rPr lang="en-US" sz="2000" spc="26">
                <a:solidFill>
                  <a:srgbClr val="000000"/>
                </a:solidFill>
                <a:latin typeface="Arial"/>
              </a:rPr>
              <a:t> and </a:t>
            </a:r>
            <a:r>
              <a:rPr lang="en-US" sz="2000" spc="26">
                <a:solidFill>
                  <a:srgbClr val="000000"/>
                </a:solidFill>
                <a:latin typeface="Arial Bold"/>
              </a:rPr>
              <a:t>46.72%</a:t>
            </a:r>
          </a:p>
          <a:p>
            <a:pPr algn="just">
              <a:lnSpc>
                <a:spcPts val="2600"/>
              </a:lnSpc>
            </a:pPr>
            <a:r>
              <a:rPr lang="en-US" sz="2000" spc="26">
                <a:solidFill>
                  <a:srgbClr val="000000"/>
                </a:solidFill>
                <a:latin typeface="Arial"/>
              </a:rPr>
              <a:t>.</a:t>
            </a:r>
          </a:p>
          <a:p>
            <a:pPr marL="431801" lvl="1" indent="-215900" algn="just">
              <a:lnSpc>
                <a:spcPts val="2600"/>
              </a:lnSpc>
              <a:buFont typeface="Arial"/>
              <a:buChar char="•"/>
            </a:pPr>
            <a:r>
              <a:rPr lang="en-US" sz="2000" spc="60">
                <a:solidFill>
                  <a:srgbClr val="000000"/>
                </a:solidFill>
                <a:latin typeface="Arial"/>
              </a:rPr>
              <a:t>This age bracket showcases a balance between income, spending habits, and a keen inclination towards credit card utilization.</a:t>
            </a:r>
          </a:p>
          <a:p>
            <a:pPr algn="just">
              <a:lnSpc>
                <a:spcPts val="2600"/>
              </a:lnSpc>
            </a:pPr>
            <a:endParaRPr lang="en-US" sz="2000" spc="60">
              <a:solidFill>
                <a:srgbClr val="000000"/>
              </a:solidFill>
              <a:latin typeface="Arial"/>
            </a:endParaRPr>
          </a:p>
          <a:p>
            <a:pPr algn="just">
              <a:lnSpc>
                <a:spcPts val="2600"/>
              </a:lnSpc>
            </a:pPr>
            <a:endParaRPr lang="en-US" sz="2000" spc="60">
              <a:solidFill>
                <a:srgbClr val="000000"/>
              </a:solidFill>
              <a:latin typeface="Arial"/>
            </a:endParaRPr>
          </a:p>
          <a:p>
            <a:pPr algn="just">
              <a:lnSpc>
                <a:spcPts val="2600"/>
              </a:lnSpc>
            </a:pPr>
            <a:endParaRPr lang="en-US" sz="2000" spc="60">
              <a:solidFill>
                <a:srgbClr val="000000"/>
              </a:solidFill>
              <a:latin typeface="Arial"/>
            </a:endParaRPr>
          </a:p>
          <a:p>
            <a:pPr algn="just">
              <a:lnSpc>
                <a:spcPts val="2600"/>
              </a:lnSpc>
            </a:pPr>
            <a:r>
              <a:rPr lang="en-US" sz="2000">
                <a:solidFill>
                  <a:srgbClr val="FF3131"/>
                </a:solidFill>
                <a:latin typeface="Arial Bold"/>
              </a:rPr>
              <a:t>Occupation Influence:</a:t>
            </a:r>
          </a:p>
          <a:p>
            <a:pPr marL="431801" lvl="1" indent="-215900" algn="just">
              <a:lnSpc>
                <a:spcPts val="2600"/>
              </a:lnSpc>
              <a:buFont typeface="Arial"/>
              <a:buChar char="•"/>
            </a:pPr>
            <a:r>
              <a:rPr lang="en-US" sz="2000">
                <a:solidFill>
                  <a:srgbClr val="000000"/>
                </a:solidFill>
                <a:latin typeface="Arial Bold"/>
              </a:rPr>
              <a:t>Salaried IT employees</a:t>
            </a:r>
            <a:r>
              <a:rPr lang="en-US" sz="2000">
                <a:solidFill>
                  <a:srgbClr val="000000"/>
                </a:solidFill>
                <a:latin typeface="Arial"/>
              </a:rPr>
              <a:t>, </a:t>
            </a:r>
            <a:r>
              <a:rPr lang="en-US" sz="2000">
                <a:solidFill>
                  <a:srgbClr val="000000"/>
                </a:solidFill>
                <a:latin typeface="Arial Bold"/>
              </a:rPr>
              <a:t>Salaried Other Employee</a:t>
            </a:r>
            <a:r>
              <a:rPr lang="en-US" sz="2000">
                <a:solidFill>
                  <a:srgbClr val="000000"/>
                </a:solidFill>
                <a:latin typeface="Arial"/>
              </a:rPr>
              <a:t>, </a:t>
            </a:r>
            <a:r>
              <a:rPr lang="en-US" sz="2000">
                <a:solidFill>
                  <a:srgbClr val="000000"/>
                </a:solidFill>
                <a:latin typeface="Arial Bold"/>
              </a:rPr>
              <a:t>Freelancers</a:t>
            </a:r>
            <a:r>
              <a:rPr lang="en-US" sz="2000">
                <a:solidFill>
                  <a:srgbClr val="000000"/>
                </a:solidFill>
                <a:latin typeface="Arial"/>
              </a:rPr>
              <a:t> constituting a substantial portion, are potential </a:t>
            </a:r>
            <a:r>
              <a:rPr lang="en-US" sz="2000">
                <a:solidFill>
                  <a:srgbClr val="000000"/>
                </a:solidFill>
                <a:latin typeface="Arial Bold"/>
              </a:rPr>
              <a:t>high-value users</a:t>
            </a:r>
            <a:r>
              <a:rPr lang="en-US" sz="2000">
                <a:solidFill>
                  <a:srgbClr val="000000"/>
                </a:solidFill>
                <a:latin typeface="Arial"/>
              </a:rPr>
              <a:t>, given their elevated income, considerable spending, and a utilization rate of </a:t>
            </a:r>
            <a:r>
              <a:rPr lang="en-US" sz="2000">
                <a:solidFill>
                  <a:srgbClr val="000000"/>
                </a:solidFill>
                <a:latin typeface="Arial Bold"/>
              </a:rPr>
              <a:t>51.04%</a:t>
            </a:r>
            <a:r>
              <a:rPr lang="en-US" sz="2000">
                <a:solidFill>
                  <a:srgbClr val="000000"/>
                </a:solidFill>
                <a:latin typeface="Arial"/>
              </a:rPr>
              <a:t>, </a:t>
            </a:r>
            <a:r>
              <a:rPr lang="en-US" sz="2000">
                <a:solidFill>
                  <a:srgbClr val="000000"/>
                </a:solidFill>
                <a:latin typeface="Arial Bold"/>
              </a:rPr>
              <a:t>42.10%, 45.80%</a:t>
            </a:r>
            <a:r>
              <a:rPr lang="en-US" sz="2000">
                <a:solidFill>
                  <a:srgbClr val="000000"/>
                </a:solidFill>
                <a:latin typeface="Arial"/>
              </a:rPr>
              <a:t>.</a:t>
            </a:r>
          </a:p>
          <a:p>
            <a:pPr algn="just">
              <a:lnSpc>
                <a:spcPts val="2600"/>
              </a:lnSpc>
            </a:pPr>
            <a:endParaRPr lang="en-US" sz="2000">
              <a:solidFill>
                <a:srgbClr val="000000"/>
              </a:solidFill>
              <a:latin typeface="Arial"/>
            </a:endParaRPr>
          </a:p>
        </p:txBody>
      </p:sp>
      <p:sp>
        <p:nvSpPr>
          <p:cNvPr id="10" name="Freeform 10"/>
          <p:cNvSpPr/>
          <p:nvPr/>
        </p:nvSpPr>
        <p:spPr>
          <a:xfrm>
            <a:off x="7073657" y="6907311"/>
            <a:ext cx="4520763" cy="2604880"/>
          </a:xfrm>
          <a:custGeom>
            <a:avLst/>
            <a:gdLst/>
            <a:ahLst/>
            <a:cxnLst/>
            <a:rect l="l" t="t" r="r" b="b"/>
            <a:pathLst>
              <a:path w="4520763" h="2604880">
                <a:moveTo>
                  <a:pt x="0" y="0"/>
                </a:moveTo>
                <a:lnTo>
                  <a:pt x="4520763" y="0"/>
                </a:lnTo>
                <a:lnTo>
                  <a:pt x="4520763" y="2604880"/>
                </a:lnTo>
                <a:lnTo>
                  <a:pt x="0" y="2604880"/>
                </a:lnTo>
                <a:lnTo>
                  <a:pt x="0" y="0"/>
                </a:lnTo>
                <a:close/>
              </a:path>
            </a:pathLst>
          </a:custGeom>
          <a:blipFill>
            <a:blip r:embed="rId5"/>
            <a:stretch>
              <a:fillRect l="-51101" t="-165778" r="-113148" b="-8111"/>
            </a:stretch>
          </a:blipFill>
          <a:ln w="38100" cap="sq">
            <a:solidFill>
              <a:srgbClr val="999999"/>
            </a:solidFill>
            <a:prstDash val="lgDash"/>
            <a:miter/>
          </a:ln>
        </p:spPr>
        <p:txBody>
          <a:bodyPr/>
          <a:lstStyle/>
          <a:p>
            <a:endParaRPr lang="en-IN"/>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2576895" y="4929242"/>
            <a:ext cx="3675239" cy="4175061"/>
          </a:xfrm>
          <a:custGeom>
            <a:avLst/>
            <a:gdLst/>
            <a:ahLst/>
            <a:cxnLst/>
            <a:rect l="l" t="t" r="r" b="b"/>
            <a:pathLst>
              <a:path w="3675239" h="4175061">
                <a:moveTo>
                  <a:pt x="0" y="0"/>
                </a:moveTo>
                <a:lnTo>
                  <a:pt x="3675238" y="0"/>
                </a:lnTo>
                <a:lnTo>
                  <a:pt x="3675238" y="4175061"/>
                </a:lnTo>
                <a:lnTo>
                  <a:pt x="0" y="4175061"/>
                </a:lnTo>
                <a:lnTo>
                  <a:pt x="0" y="0"/>
                </a:lnTo>
                <a:close/>
              </a:path>
            </a:pathLst>
          </a:custGeom>
          <a:blipFill>
            <a:blip r:embed="rId4"/>
            <a:stretch>
              <a:fillRect l="-396232" t="-159855" r="-3271" b="-2745"/>
            </a:stretch>
          </a:blipFill>
          <a:ln w="38100" cap="sq">
            <a:solidFill>
              <a:srgbClr val="999999"/>
            </a:solidFill>
            <a:prstDash val="lgDash"/>
            <a:miter/>
          </a:ln>
        </p:spPr>
        <p:txBody>
          <a:bodyPr/>
          <a:lstStyle/>
          <a:p>
            <a:endParaRPr lang="en-IN"/>
          </a:p>
        </p:txBody>
      </p:sp>
      <p:sp>
        <p:nvSpPr>
          <p:cNvPr id="5" name="Freeform 5"/>
          <p:cNvSpPr/>
          <p:nvPr/>
        </p:nvSpPr>
        <p:spPr>
          <a:xfrm>
            <a:off x="7512326" y="4929242"/>
            <a:ext cx="6411425" cy="4329058"/>
          </a:xfrm>
          <a:custGeom>
            <a:avLst/>
            <a:gdLst/>
            <a:ahLst/>
            <a:cxnLst/>
            <a:rect l="l" t="t" r="r" b="b"/>
            <a:pathLst>
              <a:path w="6411425" h="4329058">
                <a:moveTo>
                  <a:pt x="0" y="0"/>
                </a:moveTo>
                <a:lnTo>
                  <a:pt x="6411425" y="0"/>
                </a:lnTo>
                <a:lnTo>
                  <a:pt x="6411425" y="4329058"/>
                </a:lnTo>
                <a:lnTo>
                  <a:pt x="0" y="4329058"/>
                </a:lnTo>
                <a:lnTo>
                  <a:pt x="0" y="0"/>
                </a:lnTo>
                <a:close/>
              </a:path>
            </a:pathLst>
          </a:custGeom>
          <a:blipFill>
            <a:blip r:embed="rId5"/>
            <a:stretch>
              <a:fillRect l="-758" r="-758"/>
            </a:stretch>
          </a:blipFill>
          <a:ln w="38100" cap="sq">
            <a:solidFill>
              <a:srgbClr val="999999"/>
            </a:solidFill>
            <a:prstDash val="lgDash"/>
            <a:miter/>
          </a:ln>
        </p:spPr>
        <p:txBody>
          <a:bodyPr/>
          <a:lstStyle/>
          <a:p>
            <a:endParaRPr lang="en-IN"/>
          </a:p>
        </p:txBody>
      </p:sp>
      <p:sp>
        <p:nvSpPr>
          <p:cNvPr id="6" name="TextBox 6"/>
          <p:cNvSpPr txBox="1"/>
          <p:nvPr/>
        </p:nvSpPr>
        <p:spPr>
          <a:xfrm>
            <a:off x="720489" y="238839"/>
            <a:ext cx="10039956"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Key Customer Segments</a:t>
            </a:r>
          </a:p>
        </p:txBody>
      </p:sp>
      <p:sp>
        <p:nvSpPr>
          <p:cNvPr id="7" name="TextBox 7"/>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The in-depth analysis encompassing demographics, spending behaviors, and financial preferences has unraveled key customer segments poised to become high-value users of the new credit cards. This profiling delves into nuanced insights, providing a strategic lens for tailored offerings</a:t>
            </a:r>
          </a:p>
        </p:txBody>
      </p:sp>
      <p:sp>
        <p:nvSpPr>
          <p:cNvPr id="8" name="TextBox 8"/>
          <p:cNvSpPr txBox="1"/>
          <p:nvPr/>
        </p:nvSpPr>
        <p:spPr>
          <a:xfrm>
            <a:off x="737149" y="2239296"/>
            <a:ext cx="15157292" cy="3640455"/>
          </a:xfrm>
          <a:prstGeom prst="rect">
            <a:avLst/>
          </a:prstGeom>
        </p:spPr>
        <p:txBody>
          <a:bodyPr lIns="0" tIns="0" rIns="0" bIns="0" rtlCol="0" anchor="t">
            <a:spAutoFit/>
          </a:bodyPr>
          <a:lstStyle/>
          <a:p>
            <a:pPr algn="just">
              <a:lnSpc>
                <a:spcPts val="2859"/>
              </a:lnSpc>
            </a:pPr>
            <a:r>
              <a:rPr lang="en-US" sz="2199">
                <a:solidFill>
                  <a:srgbClr val="004AAD"/>
                </a:solidFill>
                <a:latin typeface="Arial Bold"/>
              </a:rPr>
              <a:t>2.Gender-Based Considerations:</a:t>
            </a:r>
          </a:p>
          <a:p>
            <a:pPr algn="just">
              <a:lnSpc>
                <a:spcPts val="2600"/>
              </a:lnSpc>
            </a:pPr>
            <a:r>
              <a:rPr lang="en-US" sz="2000">
                <a:solidFill>
                  <a:srgbClr val="FF3131"/>
                </a:solidFill>
                <a:latin typeface="Arial Bold"/>
              </a:rPr>
              <a:t>Male Gender Dynamics:</a:t>
            </a:r>
          </a:p>
          <a:p>
            <a:pPr marL="431801" lvl="1" indent="-215900" algn="just">
              <a:lnSpc>
                <a:spcPts val="2600"/>
              </a:lnSpc>
              <a:buFont typeface="Arial"/>
              <a:buChar char="•"/>
            </a:pPr>
            <a:r>
              <a:rPr lang="en-US" sz="2000">
                <a:solidFill>
                  <a:srgbClr val="000000"/>
                </a:solidFill>
                <a:latin typeface="Arial"/>
              </a:rPr>
              <a:t>The gender-based analysis accentuates that males, on average, earn and spend more than females, displaying a higher utilization rate.</a:t>
            </a:r>
          </a:p>
          <a:p>
            <a:pPr algn="just">
              <a:lnSpc>
                <a:spcPts val="2600"/>
              </a:lnSpc>
            </a:pPr>
            <a:endParaRPr lang="en-US" sz="2000">
              <a:solidFill>
                <a:srgbClr val="000000"/>
              </a:solidFill>
              <a:latin typeface="Arial"/>
            </a:endParaRPr>
          </a:p>
          <a:p>
            <a:pPr marL="431801" lvl="1" indent="-215900" algn="just">
              <a:lnSpc>
                <a:spcPts val="2600"/>
              </a:lnSpc>
              <a:buFont typeface="Arial"/>
              <a:buChar char="•"/>
            </a:pPr>
            <a:r>
              <a:rPr lang="en-US" sz="2000">
                <a:solidFill>
                  <a:srgbClr val="000000"/>
                </a:solidFill>
                <a:latin typeface="Arial"/>
              </a:rPr>
              <a:t>This implies that </a:t>
            </a:r>
            <a:r>
              <a:rPr lang="en-US" sz="2000">
                <a:solidFill>
                  <a:srgbClr val="000000"/>
                </a:solidFill>
                <a:latin typeface="Arial Bold"/>
              </a:rPr>
              <a:t>males</a:t>
            </a:r>
            <a:r>
              <a:rPr lang="en-US" sz="2000">
                <a:solidFill>
                  <a:srgbClr val="000000"/>
                </a:solidFill>
                <a:latin typeface="Arial"/>
              </a:rPr>
              <a:t>, with their elevated financial activity and utilization tendencies, constitute a </a:t>
            </a:r>
            <a:r>
              <a:rPr lang="en-US" sz="2000">
                <a:solidFill>
                  <a:srgbClr val="000000"/>
                </a:solidFill>
                <a:latin typeface="Arial Bold"/>
              </a:rPr>
              <a:t>targeted customer segment</a:t>
            </a:r>
            <a:r>
              <a:rPr lang="en-US" sz="2000">
                <a:solidFill>
                  <a:srgbClr val="000000"/>
                </a:solidFill>
                <a:latin typeface="Arial"/>
              </a:rPr>
              <a:t> for the new credit card offerings.</a:t>
            </a:r>
          </a:p>
          <a:p>
            <a:pPr algn="just">
              <a:lnSpc>
                <a:spcPts val="2600"/>
              </a:lnSpc>
            </a:pPr>
            <a:endParaRPr lang="en-US" sz="2000">
              <a:solidFill>
                <a:srgbClr val="000000"/>
              </a:solidFill>
              <a:latin typeface="Arial"/>
            </a:endParaRPr>
          </a:p>
          <a:p>
            <a:pPr algn="just">
              <a:lnSpc>
                <a:spcPts val="2600"/>
              </a:lnSpc>
            </a:pPr>
            <a:endParaRPr lang="en-US" sz="2000">
              <a:solidFill>
                <a:srgbClr val="000000"/>
              </a:solidFill>
              <a:latin typeface="Arial"/>
            </a:endParaRPr>
          </a:p>
          <a:p>
            <a:pPr algn="just">
              <a:lnSpc>
                <a:spcPts val="2600"/>
              </a:lnSpc>
            </a:pPr>
            <a:endParaRPr lang="en-US" sz="2000">
              <a:solidFill>
                <a:srgbClr val="000000"/>
              </a:solidFill>
              <a:latin typeface="Arial"/>
            </a:endParaRPr>
          </a:p>
          <a:p>
            <a:pPr algn="just">
              <a:lnSpc>
                <a:spcPts val="2600"/>
              </a:lnSpc>
            </a:pPr>
            <a:endParaRPr lang="en-US" sz="2000">
              <a:solidFill>
                <a:srgbClr val="000000"/>
              </a:solidFill>
              <a:latin typeface="Aria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530866" y="4929242"/>
            <a:ext cx="5858806" cy="4767112"/>
          </a:xfrm>
          <a:custGeom>
            <a:avLst/>
            <a:gdLst/>
            <a:ahLst/>
            <a:cxnLst/>
            <a:rect l="l" t="t" r="r" b="b"/>
            <a:pathLst>
              <a:path w="5858806" h="4767112">
                <a:moveTo>
                  <a:pt x="0" y="0"/>
                </a:moveTo>
                <a:lnTo>
                  <a:pt x="5858806" y="0"/>
                </a:lnTo>
                <a:lnTo>
                  <a:pt x="5858806" y="4767112"/>
                </a:lnTo>
                <a:lnTo>
                  <a:pt x="0" y="4767112"/>
                </a:lnTo>
                <a:lnTo>
                  <a:pt x="0" y="0"/>
                </a:lnTo>
                <a:close/>
              </a:path>
            </a:pathLst>
          </a:custGeom>
          <a:blipFill>
            <a:blip r:embed="rId4"/>
            <a:stretch>
              <a:fillRect l="-153977" t="-13497" r="-4096" b="-75926"/>
            </a:stretch>
          </a:blipFill>
          <a:ln w="38100" cap="sq">
            <a:solidFill>
              <a:srgbClr val="999999"/>
            </a:solidFill>
            <a:prstDash val="lgDash"/>
            <a:miter/>
          </a:ln>
        </p:spPr>
        <p:txBody>
          <a:bodyPr/>
          <a:lstStyle/>
          <a:p>
            <a:endParaRPr lang="en-IN"/>
          </a:p>
        </p:txBody>
      </p:sp>
      <p:sp>
        <p:nvSpPr>
          <p:cNvPr id="5" name="Freeform 5"/>
          <p:cNvSpPr/>
          <p:nvPr/>
        </p:nvSpPr>
        <p:spPr>
          <a:xfrm>
            <a:off x="6639783" y="4837992"/>
            <a:ext cx="8995251" cy="4949611"/>
          </a:xfrm>
          <a:custGeom>
            <a:avLst/>
            <a:gdLst/>
            <a:ahLst/>
            <a:cxnLst/>
            <a:rect l="l" t="t" r="r" b="b"/>
            <a:pathLst>
              <a:path w="8995251" h="4949611">
                <a:moveTo>
                  <a:pt x="0" y="0"/>
                </a:moveTo>
                <a:lnTo>
                  <a:pt x="8995251" y="0"/>
                </a:lnTo>
                <a:lnTo>
                  <a:pt x="8995251" y="4949611"/>
                </a:lnTo>
                <a:lnTo>
                  <a:pt x="0" y="4949611"/>
                </a:lnTo>
                <a:lnTo>
                  <a:pt x="0" y="0"/>
                </a:lnTo>
                <a:close/>
              </a:path>
            </a:pathLst>
          </a:custGeom>
          <a:blipFill>
            <a:blip r:embed="rId5"/>
            <a:stretch>
              <a:fillRect/>
            </a:stretch>
          </a:blipFill>
          <a:ln w="38100" cap="sq">
            <a:solidFill>
              <a:srgbClr val="999999"/>
            </a:solidFill>
            <a:prstDash val="lgDash"/>
            <a:miter/>
          </a:ln>
        </p:spPr>
        <p:txBody>
          <a:bodyPr/>
          <a:lstStyle/>
          <a:p>
            <a:endParaRPr lang="en-IN"/>
          </a:p>
        </p:txBody>
      </p:sp>
      <p:sp>
        <p:nvSpPr>
          <p:cNvPr id="6" name="TextBox 6"/>
          <p:cNvSpPr txBox="1"/>
          <p:nvPr/>
        </p:nvSpPr>
        <p:spPr>
          <a:xfrm>
            <a:off x="737149" y="2239296"/>
            <a:ext cx="17085125" cy="3869055"/>
          </a:xfrm>
          <a:prstGeom prst="rect">
            <a:avLst/>
          </a:prstGeom>
        </p:spPr>
        <p:txBody>
          <a:bodyPr lIns="0" tIns="0" rIns="0" bIns="0" rtlCol="0" anchor="t">
            <a:spAutoFit/>
          </a:bodyPr>
          <a:lstStyle/>
          <a:p>
            <a:pPr algn="just">
              <a:lnSpc>
                <a:spcPts val="2859"/>
              </a:lnSpc>
            </a:pPr>
            <a:r>
              <a:rPr lang="en-US" sz="2199">
                <a:solidFill>
                  <a:srgbClr val="004AAD"/>
                </a:solidFill>
                <a:latin typeface="Arial Bold"/>
              </a:rPr>
              <a:t>3.City-wise Considerations:</a:t>
            </a:r>
          </a:p>
          <a:p>
            <a:pPr algn="just">
              <a:lnSpc>
                <a:spcPts val="2859"/>
              </a:lnSpc>
            </a:pPr>
            <a:r>
              <a:rPr lang="en-US" sz="2199">
                <a:solidFill>
                  <a:srgbClr val="FF3131"/>
                </a:solidFill>
                <a:latin typeface="Arial"/>
              </a:rPr>
              <a:t>Regional Dynamics:</a:t>
            </a:r>
          </a:p>
          <a:p>
            <a:pPr marL="474979" lvl="1" indent="-237490" algn="just">
              <a:lnSpc>
                <a:spcPts val="2859"/>
              </a:lnSpc>
              <a:buFont typeface="Arial"/>
              <a:buChar char="•"/>
            </a:pPr>
            <a:r>
              <a:rPr lang="en-US" sz="2199">
                <a:solidFill>
                  <a:srgbClr val="000000"/>
                </a:solidFill>
                <a:latin typeface="Arial"/>
              </a:rPr>
              <a:t>City-wise variations indicate that customers in cities like Mumbai, Delhi NCR, Bengaluru exhibiting higher income and spending with a utilization rate of 51.43%, 48.03% and 43.46% could be a prime target for credit card offerings.</a:t>
            </a:r>
          </a:p>
          <a:p>
            <a:pPr algn="just">
              <a:lnSpc>
                <a:spcPts val="2859"/>
              </a:lnSpc>
            </a:pPr>
            <a:endParaRPr lang="en-US" sz="2199">
              <a:solidFill>
                <a:srgbClr val="000000"/>
              </a:solidFill>
              <a:latin typeface="Arial"/>
            </a:endParaRPr>
          </a:p>
          <a:p>
            <a:pPr marL="474979" lvl="1" indent="-237490" algn="just">
              <a:lnSpc>
                <a:spcPts val="2859"/>
              </a:lnSpc>
              <a:buFont typeface="Arial"/>
              <a:buChar char="•"/>
            </a:pPr>
            <a:r>
              <a:rPr lang="en-US" sz="2199">
                <a:solidFill>
                  <a:srgbClr val="000000"/>
                </a:solidFill>
                <a:latin typeface="Arial"/>
              </a:rPr>
              <a:t>Tailoring features to align with the spending patterns of customers in specific cities is imperative for capturing high-value users.</a:t>
            </a:r>
          </a:p>
          <a:p>
            <a:pPr algn="just">
              <a:lnSpc>
                <a:spcPts val="2859"/>
              </a:lnSpc>
            </a:pPr>
            <a:endParaRPr lang="en-US" sz="2199">
              <a:solidFill>
                <a:srgbClr val="000000"/>
              </a:solidFill>
              <a:latin typeface="Arial"/>
            </a:endParaRPr>
          </a:p>
          <a:p>
            <a:pPr algn="just">
              <a:lnSpc>
                <a:spcPts val="2600"/>
              </a:lnSpc>
            </a:pPr>
            <a:endParaRPr lang="en-US" sz="2199">
              <a:solidFill>
                <a:srgbClr val="000000"/>
              </a:solidFill>
              <a:latin typeface="Arial"/>
            </a:endParaRPr>
          </a:p>
          <a:p>
            <a:pPr algn="just">
              <a:lnSpc>
                <a:spcPts val="2600"/>
              </a:lnSpc>
            </a:pPr>
            <a:endParaRPr lang="en-US" sz="2199">
              <a:solidFill>
                <a:srgbClr val="000000"/>
              </a:solidFill>
              <a:latin typeface="Arial"/>
            </a:endParaRPr>
          </a:p>
          <a:p>
            <a:pPr algn="just">
              <a:lnSpc>
                <a:spcPts val="2600"/>
              </a:lnSpc>
            </a:pPr>
            <a:endParaRPr lang="en-US" sz="2199">
              <a:solidFill>
                <a:srgbClr val="000000"/>
              </a:solidFill>
              <a:latin typeface="Arial"/>
            </a:endParaRPr>
          </a:p>
          <a:p>
            <a:pPr algn="just">
              <a:lnSpc>
                <a:spcPts val="2600"/>
              </a:lnSpc>
            </a:pPr>
            <a:endParaRPr lang="en-US" sz="2199">
              <a:solidFill>
                <a:srgbClr val="000000"/>
              </a:solidFill>
              <a:latin typeface="Arial"/>
            </a:endParaRPr>
          </a:p>
        </p:txBody>
      </p:sp>
      <p:sp>
        <p:nvSpPr>
          <p:cNvPr id="7" name="TextBox 7"/>
          <p:cNvSpPr txBox="1"/>
          <p:nvPr/>
        </p:nvSpPr>
        <p:spPr>
          <a:xfrm>
            <a:off x="720489" y="238839"/>
            <a:ext cx="10039956"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Key Customer Segments</a:t>
            </a:r>
          </a:p>
        </p:txBody>
      </p:sp>
      <p:sp>
        <p:nvSpPr>
          <p:cNvPr id="8" name="TextBox 8"/>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The in-depth analysis encompassing demographics, spending behaviors, and financial preferences has unraveled key customer segments poised to become high-value users of the new credit cards. This profiling delves into nuanced insights, providing a strategic lens for tailored offerings</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5656263" y="1888758"/>
            <a:ext cx="7759136" cy="6750449"/>
          </a:xfrm>
          <a:custGeom>
            <a:avLst/>
            <a:gdLst/>
            <a:ahLst/>
            <a:cxnLst/>
            <a:rect l="l" t="t" r="r" b="b"/>
            <a:pathLst>
              <a:path w="7759136" h="6750449">
                <a:moveTo>
                  <a:pt x="0" y="0"/>
                </a:moveTo>
                <a:lnTo>
                  <a:pt x="7759137" y="0"/>
                </a:lnTo>
                <a:lnTo>
                  <a:pt x="7759137" y="6750449"/>
                </a:lnTo>
                <a:lnTo>
                  <a:pt x="0" y="6750449"/>
                </a:lnTo>
                <a:lnTo>
                  <a:pt x="0" y="0"/>
                </a:lnTo>
                <a:close/>
              </a:path>
            </a:pathLst>
          </a:custGeom>
          <a:blipFill>
            <a:blip r:embed="rId4">
              <a:alphaModFix amt="23000"/>
            </a:blip>
            <a:stretch>
              <a:fillRect/>
            </a:stretch>
          </a:blipFill>
        </p:spPr>
        <p:txBody>
          <a:bodyPr/>
          <a:lstStyle/>
          <a:p>
            <a:endParaRPr lang="en-IN"/>
          </a:p>
        </p:txBody>
      </p:sp>
      <p:sp>
        <p:nvSpPr>
          <p:cNvPr id="5" name="Freeform 5"/>
          <p:cNvSpPr/>
          <p:nvPr/>
        </p:nvSpPr>
        <p:spPr>
          <a:xfrm>
            <a:off x="15082186" y="2363784"/>
            <a:ext cx="1936439" cy="1606312"/>
          </a:xfrm>
          <a:custGeom>
            <a:avLst/>
            <a:gdLst/>
            <a:ahLst/>
            <a:cxnLst/>
            <a:rect l="l" t="t" r="r" b="b"/>
            <a:pathLst>
              <a:path w="1936439" h="1606312">
                <a:moveTo>
                  <a:pt x="0" y="0"/>
                </a:moveTo>
                <a:lnTo>
                  <a:pt x="1936439" y="0"/>
                </a:lnTo>
                <a:lnTo>
                  <a:pt x="1936439" y="1606312"/>
                </a:lnTo>
                <a:lnTo>
                  <a:pt x="0" y="1606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4816019" y="6005520"/>
            <a:ext cx="3114909" cy="1217646"/>
          </a:xfrm>
          <a:custGeom>
            <a:avLst/>
            <a:gdLst/>
            <a:ahLst/>
            <a:cxnLst/>
            <a:rect l="l" t="t" r="r" b="b"/>
            <a:pathLst>
              <a:path w="3114909" h="1217646">
                <a:moveTo>
                  <a:pt x="0" y="0"/>
                </a:moveTo>
                <a:lnTo>
                  <a:pt x="3114909" y="0"/>
                </a:lnTo>
                <a:lnTo>
                  <a:pt x="3114909" y="1217646"/>
                </a:lnTo>
                <a:lnTo>
                  <a:pt x="0" y="12176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8891900" y="8782082"/>
            <a:ext cx="1578593" cy="1578593"/>
          </a:xfrm>
          <a:custGeom>
            <a:avLst/>
            <a:gdLst/>
            <a:ahLst/>
            <a:cxnLst/>
            <a:rect l="l" t="t" r="r" b="b"/>
            <a:pathLst>
              <a:path w="1578593" h="1578593">
                <a:moveTo>
                  <a:pt x="0" y="0"/>
                </a:moveTo>
                <a:lnTo>
                  <a:pt x="1578593" y="0"/>
                </a:lnTo>
                <a:lnTo>
                  <a:pt x="1578593" y="1578592"/>
                </a:lnTo>
                <a:lnTo>
                  <a:pt x="0" y="15785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5656263" y="8639207"/>
            <a:ext cx="1834333" cy="1777959"/>
          </a:xfrm>
          <a:custGeom>
            <a:avLst/>
            <a:gdLst/>
            <a:ahLst/>
            <a:cxnLst/>
            <a:rect l="l" t="t" r="r" b="b"/>
            <a:pathLst>
              <a:path w="1834333" h="1777959">
                <a:moveTo>
                  <a:pt x="0" y="0"/>
                </a:moveTo>
                <a:lnTo>
                  <a:pt x="1834334" y="0"/>
                </a:lnTo>
                <a:lnTo>
                  <a:pt x="1834334" y="1777959"/>
                </a:lnTo>
                <a:lnTo>
                  <a:pt x="0" y="1777959"/>
                </a:lnTo>
                <a:lnTo>
                  <a:pt x="0" y="0"/>
                </a:lnTo>
                <a:close/>
              </a:path>
            </a:pathLst>
          </a:custGeom>
          <a:blipFill>
            <a:blip r:embed="rId11"/>
            <a:stretch>
              <a:fillRect/>
            </a:stretch>
          </a:blipFill>
        </p:spPr>
        <p:txBody>
          <a:bodyPr/>
          <a:lstStyle/>
          <a:p>
            <a:endParaRPr lang="en-IN"/>
          </a:p>
        </p:txBody>
      </p:sp>
      <p:sp>
        <p:nvSpPr>
          <p:cNvPr id="9" name="TextBox 9"/>
          <p:cNvSpPr txBox="1"/>
          <p:nvPr/>
        </p:nvSpPr>
        <p:spPr>
          <a:xfrm>
            <a:off x="854720" y="2287584"/>
            <a:ext cx="12560679" cy="6744516"/>
          </a:xfrm>
          <a:prstGeom prst="rect">
            <a:avLst/>
          </a:prstGeom>
        </p:spPr>
        <p:txBody>
          <a:bodyPr lIns="0" tIns="0" rIns="0" bIns="0" rtlCol="0" anchor="t">
            <a:spAutoFit/>
          </a:bodyPr>
          <a:lstStyle/>
          <a:p>
            <a:pPr algn="just">
              <a:lnSpc>
                <a:spcPts val="2841"/>
              </a:lnSpc>
            </a:pPr>
            <a:r>
              <a:rPr lang="en-US" sz="2185">
                <a:solidFill>
                  <a:srgbClr val="004AAD"/>
                </a:solidFill>
                <a:latin typeface="Arial Bold"/>
              </a:rPr>
              <a:t>Personalized Rewards:</a:t>
            </a:r>
          </a:p>
          <a:p>
            <a:pPr marL="471903" lvl="1" indent="-235951" algn="just">
              <a:lnSpc>
                <a:spcPts val="2841"/>
              </a:lnSpc>
              <a:buFont typeface="Arial"/>
              <a:buChar char="•"/>
            </a:pPr>
            <a:r>
              <a:rPr lang="en-US" sz="2185">
                <a:solidFill>
                  <a:srgbClr val="FF3131"/>
                </a:solidFill>
                <a:latin typeface="Arial Bold"/>
              </a:rPr>
              <a:t>Insight:</a:t>
            </a:r>
            <a:r>
              <a:rPr lang="en-US" sz="2185">
                <a:solidFill>
                  <a:srgbClr val="FF3131"/>
                </a:solidFill>
                <a:latin typeface="Arial"/>
              </a:rPr>
              <a:t> </a:t>
            </a:r>
            <a:r>
              <a:rPr lang="en-US" sz="2185">
                <a:solidFill>
                  <a:srgbClr val="000000"/>
                </a:solidFill>
                <a:latin typeface="Arial"/>
              </a:rPr>
              <a:t>The </a:t>
            </a:r>
            <a:r>
              <a:rPr lang="en-US" sz="2185">
                <a:solidFill>
                  <a:srgbClr val="000000"/>
                </a:solidFill>
                <a:latin typeface="Arial Bold"/>
              </a:rPr>
              <a:t>25-34  and 35-45 </a:t>
            </a:r>
            <a:r>
              <a:rPr lang="en-US" sz="2185">
                <a:solidFill>
                  <a:srgbClr val="000000"/>
                </a:solidFill>
                <a:latin typeface="Arial"/>
              </a:rPr>
              <a:t>age group showcases a strong inclination for credit card utilization.</a:t>
            </a:r>
          </a:p>
          <a:p>
            <a:pPr marL="471903" lvl="1" indent="-235951" algn="just">
              <a:lnSpc>
                <a:spcPts val="2841"/>
              </a:lnSpc>
              <a:buFont typeface="Arial"/>
              <a:buChar char="•"/>
            </a:pPr>
            <a:r>
              <a:rPr lang="en-US" sz="2185">
                <a:solidFill>
                  <a:srgbClr val="000000"/>
                </a:solidFill>
                <a:latin typeface="Arial"/>
              </a:rPr>
              <a:t>To enhance the likelihood of credit card usage, especially among the target audience of individuals aged 25-40 who spend and earn more, consider incorporating the following key features into your credit card offerings: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FF3131"/>
                </a:solidFill>
                <a:latin typeface="Arial Bold"/>
              </a:rPr>
              <a:t>Recommendation:</a:t>
            </a:r>
            <a:r>
              <a:rPr lang="en-US" sz="2185">
                <a:solidFill>
                  <a:srgbClr val="FF3131"/>
                </a:solidFill>
                <a:latin typeface="Arial"/>
              </a:rPr>
              <a:t> </a:t>
            </a:r>
            <a:r>
              <a:rPr lang="en-US" sz="2185">
                <a:solidFill>
                  <a:srgbClr val="000000"/>
                </a:solidFill>
                <a:latin typeface="Arial"/>
              </a:rPr>
              <a:t>Offer cashback, points, or miles for every transaction, encouraging users to use the credit card for everyday expenses.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A credit card with low or no annual fees is more attractive to potential users.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Allow users to redeem rewards for a variety of options, such as statement credits, travel, merchandise, or gift cards.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Provide higher credit limits to accommodate the spending patterns and financial capacity of the target audience.</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Offer attractive sign-up bonuses, such as bonus points or cash rewards upon card activation, to incentivize new users.</a:t>
            </a:r>
          </a:p>
        </p:txBody>
      </p:sp>
      <p:sp>
        <p:nvSpPr>
          <p:cNvPr id="10" name="TextBox 10"/>
          <p:cNvSpPr txBox="1"/>
          <p:nvPr/>
        </p:nvSpPr>
        <p:spPr>
          <a:xfrm>
            <a:off x="720489" y="238839"/>
            <a:ext cx="12062601"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Credit Card Feature Recommendations</a:t>
            </a:r>
          </a:p>
        </p:txBody>
      </p:sp>
      <p:sp>
        <p:nvSpPr>
          <p:cNvPr id="11" name="TextBox 11"/>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To maximize credit card usage, it's imperative to design features that resonate with customer behaviors and expectations. The recommendations below are not only rooted in the insights garnered from our extensive data analysis but also supported by findings from secondary research, ensuring a well-rounded approach:</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5656263" y="1888758"/>
            <a:ext cx="7759136" cy="6750449"/>
          </a:xfrm>
          <a:custGeom>
            <a:avLst/>
            <a:gdLst/>
            <a:ahLst/>
            <a:cxnLst/>
            <a:rect l="l" t="t" r="r" b="b"/>
            <a:pathLst>
              <a:path w="7759136" h="6750449">
                <a:moveTo>
                  <a:pt x="0" y="0"/>
                </a:moveTo>
                <a:lnTo>
                  <a:pt x="7759137" y="0"/>
                </a:lnTo>
                <a:lnTo>
                  <a:pt x="7759137" y="6750449"/>
                </a:lnTo>
                <a:lnTo>
                  <a:pt x="0" y="6750449"/>
                </a:lnTo>
                <a:lnTo>
                  <a:pt x="0" y="0"/>
                </a:lnTo>
                <a:close/>
              </a:path>
            </a:pathLst>
          </a:custGeom>
          <a:blipFill>
            <a:blip r:embed="rId4">
              <a:alphaModFix amt="23000"/>
            </a:blip>
            <a:stretch>
              <a:fillRect/>
            </a:stretch>
          </a:blipFill>
        </p:spPr>
        <p:txBody>
          <a:bodyPr/>
          <a:lstStyle/>
          <a:p>
            <a:endParaRPr lang="en-IN"/>
          </a:p>
        </p:txBody>
      </p:sp>
      <p:sp>
        <p:nvSpPr>
          <p:cNvPr id="5" name="Freeform 5"/>
          <p:cNvSpPr/>
          <p:nvPr/>
        </p:nvSpPr>
        <p:spPr>
          <a:xfrm>
            <a:off x="15082186" y="2363784"/>
            <a:ext cx="1936439" cy="1606312"/>
          </a:xfrm>
          <a:custGeom>
            <a:avLst/>
            <a:gdLst/>
            <a:ahLst/>
            <a:cxnLst/>
            <a:rect l="l" t="t" r="r" b="b"/>
            <a:pathLst>
              <a:path w="1936439" h="1606312">
                <a:moveTo>
                  <a:pt x="0" y="0"/>
                </a:moveTo>
                <a:lnTo>
                  <a:pt x="1936439" y="0"/>
                </a:lnTo>
                <a:lnTo>
                  <a:pt x="1936439" y="1606312"/>
                </a:lnTo>
                <a:lnTo>
                  <a:pt x="0" y="1606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4816019" y="6005520"/>
            <a:ext cx="3114909" cy="1217646"/>
          </a:xfrm>
          <a:custGeom>
            <a:avLst/>
            <a:gdLst/>
            <a:ahLst/>
            <a:cxnLst/>
            <a:rect l="l" t="t" r="r" b="b"/>
            <a:pathLst>
              <a:path w="3114909" h="1217646">
                <a:moveTo>
                  <a:pt x="0" y="0"/>
                </a:moveTo>
                <a:lnTo>
                  <a:pt x="3114909" y="0"/>
                </a:lnTo>
                <a:lnTo>
                  <a:pt x="3114909" y="1217646"/>
                </a:lnTo>
                <a:lnTo>
                  <a:pt x="0" y="12176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TextBox 7"/>
          <p:cNvSpPr txBox="1"/>
          <p:nvPr/>
        </p:nvSpPr>
        <p:spPr>
          <a:xfrm>
            <a:off x="452714" y="2287584"/>
            <a:ext cx="14498033" cy="6039666"/>
          </a:xfrm>
          <a:prstGeom prst="rect">
            <a:avLst/>
          </a:prstGeom>
        </p:spPr>
        <p:txBody>
          <a:bodyPr lIns="0" tIns="0" rIns="0" bIns="0" rtlCol="0" anchor="t">
            <a:spAutoFit/>
          </a:bodyPr>
          <a:lstStyle/>
          <a:p>
            <a:pPr algn="just">
              <a:lnSpc>
                <a:spcPts val="2841"/>
              </a:lnSpc>
            </a:pPr>
            <a:r>
              <a:rPr lang="en-US" sz="2185">
                <a:solidFill>
                  <a:srgbClr val="004AAD"/>
                </a:solidFill>
                <a:latin typeface="Arial Bold"/>
              </a:rPr>
              <a:t>Category-Centric Rewards Boost:</a:t>
            </a:r>
          </a:p>
          <a:p>
            <a:pPr marL="471903" lvl="1" indent="-235951" algn="just">
              <a:lnSpc>
                <a:spcPts val="2841"/>
              </a:lnSpc>
              <a:buFont typeface="Arial"/>
              <a:buChar char="•"/>
            </a:pPr>
            <a:r>
              <a:rPr lang="en-US" sz="2185">
                <a:solidFill>
                  <a:srgbClr val="FF3131"/>
                </a:solidFill>
                <a:latin typeface="Arial Bold"/>
              </a:rPr>
              <a:t>Insight:</a:t>
            </a:r>
            <a:r>
              <a:rPr lang="en-US" sz="2185">
                <a:solidFill>
                  <a:srgbClr val="004AAD"/>
                </a:solidFill>
                <a:latin typeface="Arial Bold"/>
              </a:rPr>
              <a:t> </a:t>
            </a:r>
            <a:r>
              <a:rPr lang="en-US" sz="2185">
                <a:solidFill>
                  <a:srgbClr val="000000"/>
                </a:solidFill>
                <a:latin typeface="Arial"/>
              </a:rPr>
              <a:t>Substantial spending in </a:t>
            </a:r>
            <a:r>
              <a:rPr lang="en-US" sz="2185">
                <a:solidFill>
                  <a:srgbClr val="000000"/>
                </a:solidFill>
                <a:latin typeface="Arial Bold"/>
              </a:rPr>
              <a:t>bills, groceries</a:t>
            </a:r>
            <a:r>
              <a:rPr lang="en-US" sz="2185">
                <a:solidFill>
                  <a:srgbClr val="000000"/>
                </a:solidFill>
                <a:latin typeface="Arial"/>
              </a:rPr>
              <a:t> and </a:t>
            </a:r>
            <a:r>
              <a:rPr lang="en-US" sz="2185">
                <a:solidFill>
                  <a:srgbClr val="000000"/>
                </a:solidFill>
                <a:latin typeface="Arial Bold"/>
              </a:rPr>
              <a:t>electronics</a:t>
            </a:r>
            <a:r>
              <a:rPr lang="en-US" sz="2185">
                <a:solidFill>
                  <a:srgbClr val="000000"/>
                </a:solidFill>
                <a:latin typeface="Arial"/>
              </a:rPr>
              <a:t>.</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FF3131"/>
                </a:solidFill>
                <a:latin typeface="Arial Bold"/>
              </a:rPr>
              <a:t>Recommendation: </a:t>
            </a:r>
            <a:r>
              <a:rPr lang="en-US" sz="2185">
                <a:solidFill>
                  <a:srgbClr val="000000"/>
                </a:solidFill>
                <a:latin typeface="Arial"/>
              </a:rPr>
              <a:t>Enhance rewards for essential spending categories, introducing dynamic cashback rates, loyalty points, or partner discounts, creating a compelling reason for cardholders to use their credit cards frequently.</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Forge strategic partnerships with renowned brands, offering cardholders exclusive discounts, early access to sales, or special financing options for products in popular spending categories. Partner with utility companies to offer exclusive discounts or cash back for bill payments made with the credit card.</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Collaborate with grocery chains and electronics retailers to provide special promotions or discounts for cardholders.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Extend the warranty on electronic purchases made with the credit card and offer purchase protection, providing peace of mind for expensive items.</a:t>
            </a:r>
          </a:p>
          <a:p>
            <a:pPr algn="just">
              <a:lnSpc>
                <a:spcPts val="2841"/>
              </a:lnSpc>
            </a:pPr>
            <a:endParaRPr lang="en-US" sz="2185">
              <a:solidFill>
                <a:srgbClr val="000000"/>
              </a:solidFill>
              <a:latin typeface="Arial"/>
            </a:endParaRPr>
          </a:p>
        </p:txBody>
      </p:sp>
      <p:sp>
        <p:nvSpPr>
          <p:cNvPr id="8" name="Freeform 8"/>
          <p:cNvSpPr/>
          <p:nvPr/>
        </p:nvSpPr>
        <p:spPr>
          <a:xfrm>
            <a:off x="737149" y="8308200"/>
            <a:ext cx="1466615" cy="1626287"/>
          </a:xfrm>
          <a:custGeom>
            <a:avLst/>
            <a:gdLst/>
            <a:ahLst/>
            <a:cxnLst/>
            <a:rect l="l" t="t" r="r" b="b"/>
            <a:pathLst>
              <a:path w="1466615" h="1626287">
                <a:moveTo>
                  <a:pt x="0" y="0"/>
                </a:moveTo>
                <a:lnTo>
                  <a:pt x="1466615" y="0"/>
                </a:lnTo>
                <a:lnTo>
                  <a:pt x="1466615" y="1626287"/>
                </a:lnTo>
                <a:lnTo>
                  <a:pt x="0" y="16262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3040590" y="8202059"/>
            <a:ext cx="2288606" cy="1838568"/>
          </a:xfrm>
          <a:custGeom>
            <a:avLst/>
            <a:gdLst/>
            <a:ahLst/>
            <a:cxnLst/>
            <a:rect l="l" t="t" r="r" b="b"/>
            <a:pathLst>
              <a:path w="2288606" h="1838568">
                <a:moveTo>
                  <a:pt x="0" y="0"/>
                </a:moveTo>
                <a:lnTo>
                  <a:pt x="2288606" y="0"/>
                </a:lnTo>
                <a:lnTo>
                  <a:pt x="2288606" y="1838569"/>
                </a:lnTo>
                <a:lnTo>
                  <a:pt x="0" y="18385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0" name="Freeform 10"/>
          <p:cNvSpPr/>
          <p:nvPr/>
        </p:nvSpPr>
        <p:spPr>
          <a:xfrm>
            <a:off x="6314061" y="7975962"/>
            <a:ext cx="1862380" cy="1958525"/>
          </a:xfrm>
          <a:custGeom>
            <a:avLst/>
            <a:gdLst/>
            <a:ahLst/>
            <a:cxnLst/>
            <a:rect l="l" t="t" r="r" b="b"/>
            <a:pathLst>
              <a:path w="1862380" h="1958525">
                <a:moveTo>
                  <a:pt x="0" y="0"/>
                </a:moveTo>
                <a:lnTo>
                  <a:pt x="1862380" y="0"/>
                </a:lnTo>
                <a:lnTo>
                  <a:pt x="1862380" y="1958525"/>
                </a:lnTo>
                <a:lnTo>
                  <a:pt x="0" y="19585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1" name="Freeform 11"/>
          <p:cNvSpPr/>
          <p:nvPr/>
        </p:nvSpPr>
        <p:spPr>
          <a:xfrm>
            <a:off x="9722655" y="7880014"/>
            <a:ext cx="896240" cy="1785985"/>
          </a:xfrm>
          <a:custGeom>
            <a:avLst/>
            <a:gdLst/>
            <a:ahLst/>
            <a:cxnLst/>
            <a:rect l="l" t="t" r="r" b="b"/>
            <a:pathLst>
              <a:path w="896240" h="1785985">
                <a:moveTo>
                  <a:pt x="0" y="0"/>
                </a:moveTo>
                <a:lnTo>
                  <a:pt x="896239" y="0"/>
                </a:lnTo>
                <a:lnTo>
                  <a:pt x="896239" y="1785985"/>
                </a:lnTo>
                <a:lnTo>
                  <a:pt x="0" y="17859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2" name="Freeform 12"/>
          <p:cNvSpPr/>
          <p:nvPr/>
        </p:nvSpPr>
        <p:spPr>
          <a:xfrm>
            <a:off x="11457094" y="7773873"/>
            <a:ext cx="2180436" cy="2160614"/>
          </a:xfrm>
          <a:custGeom>
            <a:avLst/>
            <a:gdLst/>
            <a:ahLst/>
            <a:cxnLst/>
            <a:rect l="l" t="t" r="r" b="b"/>
            <a:pathLst>
              <a:path w="2180436" h="2160614">
                <a:moveTo>
                  <a:pt x="0" y="0"/>
                </a:moveTo>
                <a:lnTo>
                  <a:pt x="2180436" y="0"/>
                </a:lnTo>
                <a:lnTo>
                  <a:pt x="2180436" y="2160614"/>
                </a:lnTo>
                <a:lnTo>
                  <a:pt x="0" y="216061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13" name="TextBox 13"/>
          <p:cNvSpPr txBox="1"/>
          <p:nvPr/>
        </p:nvSpPr>
        <p:spPr>
          <a:xfrm>
            <a:off x="720489" y="238839"/>
            <a:ext cx="12062601"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Credit Card Feature Recommendations</a:t>
            </a:r>
          </a:p>
        </p:txBody>
      </p:sp>
      <p:sp>
        <p:nvSpPr>
          <p:cNvPr id="14" name="TextBox 14"/>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To maximize credit card usage, it's imperative to design features that resonate with customer behaviors and expectations. The recommendations below are not only rooted in the insights garnered from our extensive data analysis but also supported by findings from secondary research, ensuring a well-rounded approach:</a:t>
            </a: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5656263" y="1888758"/>
            <a:ext cx="7759136" cy="6750449"/>
          </a:xfrm>
          <a:custGeom>
            <a:avLst/>
            <a:gdLst/>
            <a:ahLst/>
            <a:cxnLst/>
            <a:rect l="l" t="t" r="r" b="b"/>
            <a:pathLst>
              <a:path w="7759136" h="6750449">
                <a:moveTo>
                  <a:pt x="0" y="0"/>
                </a:moveTo>
                <a:lnTo>
                  <a:pt x="7759137" y="0"/>
                </a:lnTo>
                <a:lnTo>
                  <a:pt x="7759137" y="6750449"/>
                </a:lnTo>
                <a:lnTo>
                  <a:pt x="0" y="6750449"/>
                </a:lnTo>
                <a:lnTo>
                  <a:pt x="0" y="0"/>
                </a:lnTo>
                <a:close/>
              </a:path>
            </a:pathLst>
          </a:custGeom>
          <a:blipFill>
            <a:blip r:embed="rId4">
              <a:alphaModFix amt="23000"/>
            </a:blip>
            <a:stretch>
              <a:fillRect/>
            </a:stretch>
          </a:blipFill>
        </p:spPr>
        <p:txBody>
          <a:bodyPr/>
          <a:lstStyle/>
          <a:p>
            <a:endParaRPr lang="en-IN"/>
          </a:p>
        </p:txBody>
      </p:sp>
      <p:sp>
        <p:nvSpPr>
          <p:cNvPr id="5" name="TextBox 5"/>
          <p:cNvSpPr txBox="1"/>
          <p:nvPr/>
        </p:nvSpPr>
        <p:spPr>
          <a:xfrm>
            <a:off x="720489" y="238839"/>
            <a:ext cx="12062601"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Credit Card Feature Recommendations</a:t>
            </a:r>
          </a:p>
        </p:txBody>
      </p:sp>
      <p:sp>
        <p:nvSpPr>
          <p:cNvPr id="6" name="TextBox 6"/>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To maximize credit card usage, it's imperative to design features that resonate with customer behaviors and expectations. The recommendations below are not only rooted in the insights garnered from our extensive data analysis but also supported by findings from secondary research, ensuring a well-rounded approach:</a:t>
            </a:r>
          </a:p>
        </p:txBody>
      </p:sp>
      <p:sp>
        <p:nvSpPr>
          <p:cNvPr id="7" name="TextBox 7"/>
          <p:cNvSpPr txBox="1"/>
          <p:nvPr/>
        </p:nvSpPr>
        <p:spPr>
          <a:xfrm>
            <a:off x="737149" y="2242737"/>
            <a:ext cx="16196327" cy="7096941"/>
          </a:xfrm>
          <a:prstGeom prst="rect">
            <a:avLst/>
          </a:prstGeom>
        </p:spPr>
        <p:txBody>
          <a:bodyPr lIns="0" tIns="0" rIns="0" bIns="0" rtlCol="0" anchor="t">
            <a:spAutoFit/>
          </a:bodyPr>
          <a:lstStyle/>
          <a:p>
            <a:pPr algn="just">
              <a:lnSpc>
                <a:spcPts val="2841"/>
              </a:lnSpc>
            </a:pPr>
            <a:r>
              <a:rPr lang="en-US" sz="2185">
                <a:solidFill>
                  <a:srgbClr val="004AAD"/>
                </a:solidFill>
                <a:latin typeface="Arial Bold"/>
              </a:rPr>
              <a:t>Tech-Driven Convenience:</a:t>
            </a:r>
          </a:p>
          <a:p>
            <a:pPr marL="471903" lvl="1" indent="-235951" algn="just">
              <a:lnSpc>
                <a:spcPts val="2841"/>
              </a:lnSpc>
              <a:buFont typeface="Arial"/>
              <a:buChar char="•"/>
            </a:pPr>
            <a:r>
              <a:rPr lang="en-US" sz="2185">
                <a:solidFill>
                  <a:srgbClr val="FF3131"/>
                </a:solidFill>
                <a:latin typeface="Arial Bold"/>
              </a:rPr>
              <a:t>Insight:</a:t>
            </a:r>
            <a:r>
              <a:rPr lang="en-US" sz="2185">
                <a:solidFill>
                  <a:srgbClr val="000000"/>
                </a:solidFill>
                <a:latin typeface="Arial"/>
              </a:rPr>
              <a:t> </a:t>
            </a:r>
            <a:r>
              <a:rPr lang="en-US" sz="2185">
                <a:solidFill>
                  <a:srgbClr val="000000"/>
                </a:solidFill>
                <a:latin typeface="Arial Bold"/>
              </a:rPr>
              <a:t>Salaried IT employees</a:t>
            </a:r>
            <a:r>
              <a:rPr lang="en-US" sz="2185">
                <a:solidFill>
                  <a:srgbClr val="000000"/>
                </a:solidFill>
                <a:latin typeface="Arial"/>
              </a:rPr>
              <a:t> ,</a:t>
            </a:r>
            <a:r>
              <a:rPr lang="en-US" sz="2185">
                <a:solidFill>
                  <a:srgbClr val="000000"/>
                </a:solidFill>
                <a:latin typeface="Arial Bold"/>
              </a:rPr>
              <a:t> Freelancers</a:t>
            </a:r>
            <a:r>
              <a:rPr lang="en-US" sz="2185">
                <a:solidFill>
                  <a:srgbClr val="000000"/>
                </a:solidFill>
                <a:latin typeface="Arial"/>
              </a:rPr>
              <a:t> , </a:t>
            </a:r>
            <a:r>
              <a:rPr lang="en-US" sz="2185">
                <a:solidFill>
                  <a:srgbClr val="000000"/>
                </a:solidFill>
                <a:latin typeface="Arial Bold"/>
              </a:rPr>
              <a:t>Salaried Other employee</a:t>
            </a:r>
            <a:r>
              <a:rPr lang="en-US" sz="2185">
                <a:solidFill>
                  <a:srgbClr val="000000"/>
                </a:solidFill>
                <a:latin typeface="Arial"/>
              </a:rPr>
              <a:t> represent a significant user base and significant spending.</a:t>
            </a:r>
          </a:p>
          <a:p>
            <a:pPr algn="just">
              <a:lnSpc>
                <a:spcPts val="2841"/>
              </a:lnSpc>
            </a:pPr>
            <a:r>
              <a:rPr lang="en-US" sz="2185">
                <a:solidFill>
                  <a:srgbClr val="000000"/>
                </a:solidFill>
                <a:latin typeface="Arial"/>
              </a:rPr>
              <a:t> </a:t>
            </a:r>
          </a:p>
          <a:p>
            <a:pPr marL="471903" lvl="1" indent="-235951" algn="just">
              <a:lnSpc>
                <a:spcPts val="2841"/>
              </a:lnSpc>
              <a:buFont typeface="Arial"/>
              <a:buChar char="•"/>
            </a:pPr>
            <a:r>
              <a:rPr lang="en-US" sz="2185">
                <a:solidFill>
                  <a:srgbClr val="FF3131"/>
                </a:solidFill>
                <a:latin typeface="Arial Bold"/>
              </a:rPr>
              <a:t>Recommendation: </a:t>
            </a:r>
            <a:r>
              <a:rPr lang="en-US" sz="2185">
                <a:solidFill>
                  <a:srgbClr val="000000"/>
                </a:solidFill>
                <a:latin typeface="Arial"/>
              </a:rPr>
              <a:t>To improve the likelihood of credit card usage among the identified target customers (salaried IT employees, salaried other employee individuals, and freelancers), consider incorporating the following key features in the credit card:</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Introduce specific reward categories that align with the spending patterns of IT professionals, such as technology purchases, software subscriptions, and online services.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Include travel-related perks like airport lounge access, travel insurance, and discounts on flights or hotel bookings, as IT professionals often travel for work.</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Partner with popular brands or retailers to offer exclusive discounts, promotions, or special offers for cardholders.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000000"/>
                </a:solidFill>
                <a:latin typeface="Arial"/>
              </a:rPr>
              <a:t>Provide an extended interest-free grace period, particularly for business-related expenses, giving users more time to settle payments without incurring interest charges.</a:t>
            </a:r>
          </a:p>
          <a:p>
            <a:pPr algn="just">
              <a:lnSpc>
                <a:spcPts val="2841"/>
              </a:lnSpc>
            </a:pPr>
            <a:endParaRPr lang="en-US" sz="2185">
              <a:solidFill>
                <a:srgbClr val="000000"/>
              </a:solidFill>
              <a:latin typeface="Arial"/>
            </a:endParaRPr>
          </a:p>
          <a:p>
            <a:pPr algn="just">
              <a:lnSpc>
                <a:spcPts val="2841"/>
              </a:lnSpc>
            </a:pPr>
            <a:endParaRPr lang="en-US" sz="2185">
              <a:solidFill>
                <a:srgbClr val="000000"/>
              </a:solidFill>
              <a:latin typeface="Arial"/>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5656263" y="1888758"/>
            <a:ext cx="7759136" cy="6750449"/>
          </a:xfrm>
          <a:custGeom>
            <a:avLst/>
            <a:gdLst/>
            <a:ahLst/>
            <a:cxnLst/>
            <a:rect l="l" t="t" r="r" b="b"/>
            <a:pathLst>
              <a:path w="7759136" h="6750449">
                <a:moveTo>
                  <a:pt x="0" y="0"/>
                </a:moveTo>
                <a:lnTo>
                  <a:pt x="7759137" y="0"/>
                </a:lnTo>
                <a:lnTo>
                  <a:pt x="7759137" y="6750449"/>
                </a:lnTo>
                <a:lnTo>
                  <a:pt x="0" y="6750449"/>
                </a:lnTo>
                <a:lnTo>
                  <a:pt x="0" y="0"/>
                </a:lnTo>
                <a:close/>
              </a:path>
            </a:pathLst>
          </a:custGeom>
          <a:blipFill>
            <a:blip r:embed="rId4">
              <a:alphaModFix amt="23000"/>
            </a:blip>
            <a:stretch>
              <a:fillRect/>
            </a:stretch>
          </a:blipFill>
        </p:spPr>
        <p:txBody>
          <a:bodyPr/>
          <a:lstStyle/>
          <a:p>
            <a:endParaRPr lang="en-IN"/>
          </a:p>
        </p:txBody>
      </p:sp>
      <p:sp>
        <p:nvSpPr>
          <p:cNvPr id="5" name="TextBox 5"/>
          <p:cNvSpPr txBox="1"/>
          <p:nvPr/>
        </p:nvSpPr>
        <p:spPr>
          <a:xfrm>
            <a:off x="720489" y="238839"/>
            <a:ext cx="12062601"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Credit Card Feature Recommendations</a:t>
            </a:r>
          </a:p>
        </p:txBody>
      </p:sp>
      <p:sp>
        <p:nvSpPr>
          <p:cNvPr id="6" name="TextBox 6"/>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To maximize credit card usage, it's imperative to design features that resonate with customer behaviors and expectations. The recommendations below are not only rooted in the insights garnered from our extensive data analysis but also supported by findings from secondary research, ensuring a well-rounded approach:</a:t>
            </a:r>
          </a:p>
        </p:txBody>
      </p:sp>
      <p:sp>
        <p:nvSpPr>
          <p:cNvPr id="7" name="TextBox 7"/>
          <p:cNvSpPr txBox="1"/>
          <p:nvPr/>
        </p:nvSpPr>
        <p:spPr>
          <a:xfrm>
            <a:off x="870522" y="2242651"/>
            <a:ext cx="16927032" cy="2162991"/>
          </a:xfrm>
          <a:prstGeom prst="rect">
            <a:avLst/>
          </a:prstGeom>
        </p:spPr>
        <p:txBody>
          <a:bodyPr lIns="0" tIns="0" rIns="0" bIns="0" rtlCol="0" anchor="t">
            <a:spAutoFit/>
          </a:bodyPr>
          <a:lstStyle/>
          <a:p>
            <a:pPr algn="just">
              <a:lnSpc>
                <a:spcPts val="2841"/>
              </a:lnSpc>
            </a:pPr>
            <a:r>
              <a:rPr lang="en-US" sz="2185">
                <a:solidFill>
                  <a:srgbClr val="004AAD"/>
                </a:solidFill>
                <a:latin typeface="Arial Bold"/>
              </a:rPr>
              <a:t>Advanced Security Measures:</a:t>
            </a:r>
          </a:p>
          <a:p>
            <a:pPr marL="471903" lvl="1" indent="-235951" algn="just">
              <a:lnSpc>
                <a:spcPts val="2841"/>
              </a:lnSpc>
              <a:buFont typeface="Arial"/>
              <a:buChar char="•"/>
            </a:pPr>
            <a:r>
              <a:rPr lang="en-US" sz="2185">
                <a:solidFill>
                  <a:srgbClr val="FF3131"/>
                </a:solidFill>
                <a:latin typeface="Arial Bold"/>
              </a:rPr>
              <a:t>Insight:</a:t>
            </a:r>
            <a:r>
              <a:rPr lang="en-US" sz="2185">
                <a:solidFill>
                  <a:srgbClr val="FF3131"/>
                </a:solidFill>
                <a:latin typeface="Arial"/>
              </a:rPr>
              <a:t> </a:t>
            </a:r>
            <a:r>
              <a:rPr lang="en-US" sz="2185">
                <a:solidFill>
                  <a:srgbClr val="000000"/>
                </a:solidFill>
                <a:latin typeface="Arial"/>
              </a:rPr>
              <a:t>Security concerns are paramount for credit card users.</a:t>
            </a:r>
          </a:p>
          <a:p>
            <a:pPr algn="just">
              <a:lnSpc>
                <a:spcPts val="2841"/>
              </a:lnSpc>
            </a:pPr>
            <a:endParaRPr lang="en-US" sz="2185">
              <a:solidFill>
                <a:srgbClr val="000000"/>
              </a:solidFill>
              <a:latin typeface="Arial"/>
            </a:endParaRPr>
          </a:p>
          <a:p>
            <a:pPr marL="471903" lvl="1" indent="-235951" algn="just">
              <a:lnSpc>
                <a:spcPts val="2841"/>
              </a:lnSpc>
              <a:buFont typeface="Arial"/>
              <a:buChar char="•"/>
            </a:pPr>
            <a:r>
              <a:rPr lang="en-US" sz="2185">
                <a:solidFill>
                  <a:srgbClr val="FF3131"/>
                </a:solidFill>
                <a:latin typeface="Arial Bold"/>
              </a:rPr>
              <a:t>Recommendation:</a:t>
            </a:r>
            <a:r>
              <a:rPr lang="en-US" sz="2185">
                <a:solidFill>
                  <a:srgbClr val="FF3131"/>
                </a:solidFill>
                <a:latin typeface="Arial"/>
              </a:rPr>
              <a:t> </a:t>
            </a:r>
            <a:r>
              <a:rPr lang="en-US" sz="2185">
                <a:solidFill>
                  <a:srgbClr val="000000"/>
                </a:solidFill>
                <a:latin typeface="Arial"/>
              </a:rPr>
              <a:t>Bolster security features with advanced fraud detection, real-time transaction alerts, and proactive customer support, ensuring cardholders feel secure in their transactions.</a:t>
            </a:r>
          </a:p>
          <a:p>
            <a:pPr algn="just">
              <a:lnSpc>
                <a:spcPts val="2841"/>
              </a:lnSpc>
            </a:pPr>
            <a:endParaRPr lang="en-US" sz="2185">
              <a:solidFill>
                <a:srgbClr val="000000"/>
              </a:solidFill>
              <a:latin typeface="Arial"/>
            </a:endParaRPr>
          </a:p>
        </p:txBody>
      </p:sp>
      <p:sp>
        <p:nvSpPr>
          <p:cNvPr id="8" name="TextBox 8"/>
          <p:cNvSpPr txBox="1"/>
          <p:nvPr/>
        </p:nvSpPr>
        <p:spPr>
          <a:xfrm>
            <a:off x="737149" y="4860256"/>
            <a:ext cx="16927032" cy="1458141"/>
          </a:xfrm>
          <a:prstGeom prst="rect">
            <a:avLst/>
          </a:prstGeom>
        </p:spPr>
        <p:txBody>
          <a:bodyPr lIns="0" tIns="0" rIns="0" bIns="0" rtlCol="0" anchor="t">
            <a:spAutoFit/>
          </a:bodyPr>
          <a:lstStyle/>
          <a:p>
            <a:pPr algn="just">
              <a:lnSpc>
                <a:spcPts val="2841"/>
              </a:lnSpc>
            </a:pPr>
            <a:r>
              <a:rPr lang="en-US" sz="2185">
                <a:solidFill>
                  <a:srgbClr val="004AAD"/>
                </a:solidFill>
                <a:latin typeface="Arial Bold"/>
              </a:rPr>
              <a:t>Emergency Fund Access:</a:t>
            </a:r>
          </a:p>
          <a:p>
            <a:pPr marL="471903" lvl="1" indent="-235951" algn="just">
              <a:lnSpc>
                <a:spcPts val="2841"/>
              </a:lnSpc>
              <a:buFont typeface="Arial"/>
              <a:buChar char="•"/>
            </a:pPr>
            <a:r>
              <a:rPr lang="en-US" sz="2185">
                <a:solidFill>
                  <a:srgbClr val="000000"/>
                </a:solidFill>
                <a:latin typeface="Arial"/>
              </a:rPr>
              <a:t>Introduce features that allow users to access emergency funds at reasonable interest rates, providing a safety net for unexpected expenses.</a:t>
            </a:r>
          </a:p>
          <a:p>
            <a:pPr algn="just">
              <a:lnSpc>
                <a:spcPts val="2841"/>
              </a:lnSpc>
            </a:pPr>
            <a:endParaRPr lang="en-US" sz="2185">
              <a:solidFill>
                <a:srgbClr val="000000"/>
              </a:solidFill>
              <a:latin typeface="Aria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Freeform 4"/>
          <p:cNvSpPr/>
          <p:nvPr/>
        </p:nvSpPr>
        <p:spPr>
          <a:xfrm>
            <a:off x="5656263" y="1888758"/>
            <a:ext cx="7759136" cy="6750449"/>
          </a:xfrm>
          <a:custGeom>
            <a:avLst/>
            <a:gdLst/>
            <a:ahLst/>
            <a:cxnLst/>
            <a:rect l="l" t="t" r="r" b="b"/>
            <a:pathLst>
              <a:path w="7759136" h="6750449">
                <a:moveTo>
                  <a:pt x="0" y="0"/>
                </a:moveTo>
                <a:lnTo>
                  <a:pt x="7759137" y="0"/>
                </a:lnTo>
                <a:lnTo>
                  <a:pt x="7759137" y="6750449"/>
                </a:lnTo>
                <a:lnTo>
                  <a:pt x="0" y="6750449"/>
                </a:lnTo>
                <a:lnTo>
                  <a:pt x="0" y="0"/>
                </a:lnTo>
                <a:close/>
              </a:path>
            </a:pathLst>
          </a:custGeom>
          <a:blipFill>
            <a:blip r:embed="rId4">
              <a:alphaModFix amt="23000"/>
            </a:blip>
            <a:stretch>
              <a:fillRect/>
            </a:stretch>
          </a:blipFill>
        </p:spPr>
        <p:txBody>
          <a:bodyPr/>
          <a:lstStyle/>
          <a:p>
            <a:endParaRPr lang="en-IN"/>
          </a:p>
        </p:txBody>
      </p:sp>
      <p:sp>
        <p:nvSpPr>
          <p:cNvPr id="5" name="Freeform 5"/>
          <p:cNvSpPr/>
          <p:nvPr/>
        </p:nvSpPr>
        <p:spPr>
          <a:xfrm>
            <a:off x="9916074" y="2030409"/>
            <a:ext cx="8014853" cy="1842785"/>
          </a:xfrm>
          <a:custGeom>
            <a:avLst/>
            <a:gdLst/>
            <a:ahLst/>
            <a:cxnLst/>
            <a:rect l="l" t="t" r="r" b="b"/>
            <a:pathLst>
              <a:path w="8014853" h="1842785">
                <a:moveTo>
                  <a:pt x="0" y="0"/>
                </a:moveTo>
                <a:lnTo>
                  <a:pt x="8014854" y="0"/>
                </a:lnTo>
                <a:lnTo>
                  <a:pt x="8014854" y="1842785"/>
                </a:lnTo>
                <a:lnTo>
                  <a:pt x="0" y="1842785"/>
                </a:lnTo>
                <a:lnTo>
                  <a:pt x="0" y="0"/>
                </a:lnTo>
                <a:close/>
              </a:path>
            </a:pathLst>
          </a:custGeom>
          <a:blipFill>
            <a:blip r:embed="rId5"/>
            <a:stretch>
              <a:fillRect/>
            </a:stretch>
          </a:blipFill>
        </p:spPr>
        <p:txBody>
          <a:bodyPr/>
          <a:lstStyle/>
          <a:p>
            <a:endParaRPr lang="en-IN"/>
          </a:p>
        </p:txBody>
      </p:sp>
      <p:sp>
        <p:nvSpPr>
          <p:cNvPr id="6" name="Freeform 6"/>
          <p:cNvSpPr/>
          <p:nvPr/>
        </p:nvSpPr>
        <p:spPr>
          <a:xfrm>
            <a:off x="9916074" y="4298023"/>
            <a:ext cx="8014853" cy="1931919"/>
          </a:xfrm>
          <a:custGeom>
            <a:avLst/>
            <a:gdLst/>
            <a:ahLst/>
            <a:cxnLst/>
            <a:rect l="l" t="t" r="r" b="b"/>
            <a:pathLst>
              <a:path w="8014853" h="1931919">
                <a:moveTo>
                  <a:pt x="0" y="0"/>
                </a:moveTo>
                <a:lnTo>
                  <a:pt x="8014854" y="0"/>
                </a:lnTo>
                <a:lnTo>
                  <a:pt x="8014854" y="1931919"/>
                </a:lnTo>
                <a:lnTo>
                  <a:pt x="0" y="1931919"/>
                </a:lnTo>
                <a:lnTo>
                  <a:pt x="0" y="0"/>
                </a:lnTo>
                <a:close/>
              </a:path>
            </a:pathLst>
          </a:custGeom>
          <a:blipFill>
            <a:blip r:embed="rId6"/>
            <a:stretch>
              <a:fillRect/>
            </a:stretch>
          </a:blipFill>
        </p:spPr>
        <p:txBody>
          <a:bodyPr/>
          <a:lstStyle/>
          <a:p>
            <a:endParaRPr lang="en-IN"/>
          </a:p>
        </p:txBody>
      </p:sp>
      <p:sp>
        <p:nvSpPr>
          <p:cNvPr id="7" name="Freeform 7"/>
          <p:cNvSpPr/>
          <p:nvPr/>
        </p:nvSpPr>
        <p:spPr>
          <a:xfrm>
            <a:off x="194871" y="2173284"/>
            <a:ext cx="9340960" cy="4533916"/>
          </a:xfrm>
          <a:custGeom>
            <a:avLst/>
            <a:gdLst/>
            <a:ahLst/>
            <a:cxnLst/>
            <a:rect l="l" t="t" r="r" b="b"/>
            <a:pathLst>
              <a:path w="9340960" h="4533916">
                <a:moveTo>
                  <a:pt x="0" y="0"/>
                </a:moveTo>
                <a:lnTo>
                  <a:pt x="9340961" y="0"/>
                </a:lnTo>
                <a:lnTo>
                  <a:pt x="9340961" y="4533916"/>
                </a:lnTo>
                <a:lnTo>
                  <a:pt x="0" y="4533916"/>
                </a:lnTo>
                <a:lnTo>
                  <a:pt x="0" y="0"/>
                </a:lnTo>
                <a:close/>
              </a:path>
            </a:pathLst>
          </a:custGeom>
          <a:blipFill>
            <a:blip r:embed="rId7"/>
            <a:stretch>
              <a:fillRect/>
            </a:stretch>
          </a:blipFill>
        </p:spPr>
        <p:txBody>
          <a:bodyPr/>
          <a:lstStyle/>
          <a:p>
            <a:endParaRPr lang="en-IN"/>
          </a:p>
        </p:txBody>
      </p:sp>
      <p:sp>
        <p:nvSpPr>
          <p:cNvPr id="8" name="TextBox 8"/>
          <p:cNvSpPr txBox="1"/>
          <p:nvPr/>
        </p:nvSpPr>
        <p:spPr>
          <a:xfrm>
            <a:off x="720489" y="238839"/>
            <a:ext cx="12062601"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Credit Card Feature Recommendations</a:t>
            </a:r>
          </a:p>
        </p:txBody>
      </p:sp>
      <p:sp>
        <p:nvSpPr>
          <p:cNvPr id="9" name="TextBox 9"/>
          <p:cNvSpPr txBox="1"/>
          <p:nvPr/>
        </p:nvSpPr>
        <p:spPr>
          <a:xfrm>
            <a:off x="737149" y="998070"/>
            <a:ext cx="17193779" cy="1032339"/>
          </a:xfrm>
          <a:prstGeom prst="rect">
            <a:avLst/>
          </a:prstGeom>
        </p:spPr>
        <p:txBody>
          <a:bodyPr lIns="0" tIns="0" rIns="0" bIns="0" rtlCol="0" anchor="t">
            <a:spAutoFit/>
          </a:bodyPr>
          <a:lstStyle/>
          <a:p>
            <a:pPr algn="l">
              <a:lnSpc>
                <a:spcPts val="2655"/>
              </a:lnSpc>
            </a:pPr>
            <a:r>
              <a:rPr lang="en-US" sz="1924" spc="188">
                <a:solidFill>
                  <a:srgbClr val="231F20"/>
                </a:solidFill>
                <a:latin typeface="Arial"/>
              </a:rPr>
              <a:t>To maximize credit card usage, it's imperative to design features that resonate with customer behaviors and expectations. The recommendations below are not only rooted in the insights garnered from our extensive data analysis but also supported by findings from secondary research, ensuring a well-rounded approach:</a:t>
            </a:r>
          </a:p>
        </p:txBody>
      </p:sp>
      <p:sp>
        <p:nvSpPr>
          <p:cNvPr id="10" name="TextBox 10"/>
          <p:cNvSpPr txBox="1"/>
          <p:nvPr/>
        </p:nvSpPr>
        <p:spPr>
          <a:xfrm>
            <a:off x="332268" y="6631000"/>
            <a:ext cx="16927032" cy="3572691"/>
          </a:xfrm>
          <a:prstGeom prst="rect">
            <a:avLst/>
          </a:prstGeom>
        </p:spPr>
        <p:txBody>
          <a:bodyPr lIns="0" tIns="0" rIns="0" bIns="0" rtlCol="0" anchor="t">
            <a:spAutoFit/>
          </a:bodyPr>
          <a:lstStyle/>
          <a:p>
            <a:pPr algn="just">
              <a:lnSpc>
                <a:spcPts val="2841"/>
              </a:lnSpc>
            </a:pPr>
            <a:r>
              <a:rPr lang="en-US" sz="2185">
                <a:solidFill>
                  <a:srgbClr val="004AAD"/>
                </a:solidFill>
                <a:latin typeface="Arial Bold"/>
              </a:rPr>
              <a:t>RuPay Credit Card Feature: </a:t>
            </a:r>
          </a:p>
          <a:p>
            <a:pPr algn="just">
              <a:lnSpc>
                <a:spcPts val="2841"/>
              </a:lnSpc>
            </a:pPr>
            <a:r>
              <a:rPr lang="en-US" sz="2185">
                <a:solidFill>
                  <a:srgbClr val="FF3131"/>
                </a:solidFill>
                <a:latin typeface="Arial Bold"/>
              </a:rPr>
              <a:t>1. Seamless UPI Integration: </a:t>
            </a:r>
            <a:r>
              <a:rPr lang="en-US" sz="2185">
                <a:solidFill>
                  <a:srgbClr val="000000"/>
                </a:solidFill>
                <a:latin typeface="Arial"/>
              </a:rPr>
              <a:t>Ensure effortless integration with UPI for quick and convenient transactions. Users should be able to link their credit card to UPI easily, promoting widespread usage.</a:t>
            </a:r>
          </a:p>
          <a:p>
            <a:pPr algn="just">
              <a:lnSpc>
                <a:spcPts val="2841"/>
              </a:lnSpc>
            </a:pPr>
            <a:endParaRPr lang="en-US" sz="2185">
              <a:solidFill>
                <a:srgbClr val="000000"/>
              </a:solidFill>
              <a:latin typeface="Arial"/>
            </a:endParaRPr>
          </a:p>
          <a:p>
            <a:pPr algn="just">
              <a:lnSpc>
                <a:spcPts val="2841"/>
              </a:lnSpc>
            </a:pPr>
            <a:r>
              <a:rPr lang="en-US" sz="2185">
                <a:solidFill>
                  <a:srgbClr val="FF3131"/>
                </a:solidFill>
                <a:latin typeface="Arial Bold"/>
              </a:rPr>
              <a:t>2. Fast Approval Process: </a:t>
            </a:r>
            <a:r>
              <a:rPr lang="en-US" sz="2185">
                <a:solidFill>
                  <a:srgbClr val="000000"/>
                </a:solidFill>
                <a:latin typeface="Arial"/>
              </a:rPr>
              <a:t>Implement a swift and efficient approval process for credit card applications to encourage users to adopt the credit card without unnecessary delays.</a:t>
            </a:r>
          </a:p>
          <a:p>
            <a:pPr algn="just">
              <a:lnSpc>
                <a:spcPts val="2841"/>
              </a:lnSpc>
            </a:pPr>
            <a:endParaRPr lang="en-US" sz="2185">
              <a:solidFill>
                <a:srgbClr val="000000"/>
              </a:solidFill>
              <a:latin typeface="Arial"/>
            </a:endParaRPr>
          </a:p>
          <a:p>
            <a:pPr algn="just">
              <a:lnSpc>
                <a:spcPts val="2841"/>
              </a:lnSpc>
            </a:pPr>
            <a:r>
              <a:rPr lang="en-US" sz="2185">
                <a:solidFill>
                  <a:srgbClr val="000000"/>
                </a:solidFill>
                <a:latin typeface="Arial"/>
              </a:rPr>
              <a:t>Introduce attractive cashback and bonus programs for users making payments through UPI. This will incentivize customers to choose the credit card over other payment methods.</a:t>
            </a:r>
          </a:p>
          <a:p>
            <a:pPr algn="just">
              <a:lnSpc>
                <a:spcPts val="2841"/>
              </a:lnSpc>
            </a:pPr>
            <a:endParaRPr lang="en-US" sz="2185">
              <a:solidFill>
                <a:srgbClr val="000000"/>
              </a:solidFill>
              <a:latin typeface="Aria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4614406" y="1992581"/>
            <a:ext cx="9532385" cy="6679462"/>
          </a:xfrm>
          <a:custGeom>
            <a:avLst/>
            <a:gdLst/>
            <a:ahLst/>
            <a:cxnLst/>
            <a:rect l="l" t="t" r="r" b="b"/>
            <a:pathLst>
              <a:path w="9532385" h="6679462">
                <a:moveTo>
                  <a:pt x="0" y="0"/>
                </a:moveTo>
                <a:lnTo>
                  <a:pt x="9532385" y="0"/>
                </a:lnTo>
                <a:lnTo>
                  <a:pt x="9532385" y="6679462"/>
                </a:lnTo>
                <a:lnTo>
                  <a:pt x="0" y="6679462"/>
                </a:lnTo>
                <a:lnTo>
                  <a:pt x="0" y="0"/>
                </a:lnTo>
                <a:close/>
              </a:path>
            </a:pathLst>
          </a:custGeom>
          <a:blipFill>
            <a:blip r:embed="rId3">
              <a:alphaModFix amt="24000"/>
            </a:blip>
            <a:stretch>
              <a:fillRect/>
            </a:stretch>
          </a:blipFill>
        </p:spPr>
        <p:txBody>
          <a:bodyPr/>
          <a:lstStyle/>
          <a:p>
            <a:endParaRPr lang="en-IN"/>
          </a:p>
        </p:txBody>
      </p:sp>
      <p:sp>
        <p:nvSpPr>
          <p:cNvPr id="4" name="Freeform 4"/>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4"/>
            <a:stretch>
              <a:fillRect t="-86495"/>
            </a:stretch>
          </a:blipFill>
        </p:spPr>
        <p:txBody>
          <a:bodyPr/>
          <a:lstStyle/>
          <a:p>
            <a:endParaRPr lang="en-IN"/>
          </a:p>
        </p:txBody>
      </p:sp>
      <p:grpSp>
        <p:nvGrpSpPr>
          <p:cNvPr id="5" name="Group 5"/>
          <p:cNvGrpSpPr>
            <a:grpSpLocks noChangeAspect="1"/>
          </p:cNvGrpSpPr>
          <p:nvPr/>
        </p:nvGrpSpPr>
        <p:grpSpPr>
          <a:xfrm>
            <a:off x="8202728" y="-110613"/>
            <a:ext cx="10674725" cy="6004533"/>
            <a:chOff x="0" y="0"/>
            <a:chExt cx="6089457" cy="3425320"/>
          </a:xfrm>
        </p:grpSpPr>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IN"/>
            </a:p>
          </p:txBody>
        </p:sp>
        <p:sp>
          <p:nvSpPr>
            <p:cNvPr id="7" name="Freeform 7"/>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t="-6218" b="-6218"/>
              </a:stretch>
            </a:blipFill>
          </p:spPr>
          <p:txBody>
            <a:bodyPr/>
            <a:lstStyle/>
            <a:p>
              <a:endParaRPr lang="en-IN"/>
            </a:p>
          </p:txBody>
        </p:sp>
      </p:grpSp>
      <p:grpSp>
        <p:nvGrpSpPr>
          <p:cNvPr id="8" name="Group 8"/>
          <p:cNvGrpSpPr/>
          <p:nvPr/>
        </p:nvGrpSpPr>
        <p:grpSpPr>
          <a:xfrm>
            <a:off x="2016638" y="2508719"/>
            <a:ext cx="3285617" cy="673505"/>
            <a:chOff x="0" y="0"/>
            <a:chExt cx="2161091" cy="442993"/>
          </a:xfrm>
        </p:grpSpPr>
        <p:sp>
          <p:nvSpPr>
            <p:cNvPr id="9" name="Freeform 9"/>
            <p:cNvSpPr/>
            <p:nvPr/>
          </p:nvSpPr>
          <p:spPr>
            <a:xfrm>
              <a:off x="0" y="0"/>
              <a:ext cx="2161091" cy="442993"/>
            </a:xfrm>
            <a:custGeom>
              <a:avLst/>
              <a:gdLst/>
              <a:ahLst/>
              <a:cxnLst/>
              <a:rect l="l" t="t" r="r" b="b"/>
              <a:pathLst>
                <a:path w="2161091" h="442993">
                  <a:moveTo>
                    <a:pt x="25919" y="0"/>
                  </a:moveTo>
                  <a:lnTo>
                    <a:pt x="2135171" y="0"/>
                  </a:lnTo>
                  <a:cubicBezTo>
                    <a:pt x="2142046" y="0"/>
                    <a:pt x="2148638" y="2731"/>
                    <a:pt x="2153499" y="7592"/>
                  </a:cubicBezTo>
                  <a:cubicBezTo>
                    <a:pt x="2158360" y="12452"/>
                    <a:pt x="2161091" y="19045"/>
                    <a:pt x="2161091" y="25919"/>
                  </a:cubicBezTo>
                  <a:lnTo>
                    <a:pt x="2161091" y="417074"/>
                  </a:lnTo>
                  <a:cubicBezTo>
                    <a:pt x="2161091" y="431388"/>
                    <a:pt x="2149486" y="442993"/>
                    <a:pt x="2135171" y="442993"/>
                  </a:cubicBezTo>
                  <a:lnTo>
                    <a:pt x="25919" y="442993"/>
                  </a:lnTo>
                  <a:cubicBezTo>
                    <a:pt x="11604" y="442993"/>
                    <a:pt x="0" y="431388"/>
                    <a:pt x="0" y="417074"/>
                  </a:cubicBezTo>
                  <a:lnTo>
                    <a:pt x="0" y="25919"/>
                  </a:lnTo>
                  <a:cubicBezTo>
                    <a:pt x="0" y="11604"/>
                    <a:pt x="11604" y="0"/>
                    <a:pt x="25919" y="0"/>
                  </a:cubicBezTo>
                  <a:close/>
                </a:path>
              </a:pathLst>
            </a:custGeom>
            <a:solidFill>
              <a:srgbClr val="131211"/>
            </a:solidFill>
          </p:spPr>
          <p:txBody>
            <a:bodyPr/>
            <a:lstStyle/>
            <a:p>
              <a:endParaRPr lang="en-IN"/>
            </a:p>
          </p:txBody>
        </p:sp>
        <p:sp>
          <p:nvSpPr>
            <p:cNvPr id="10" name="TextBox 10"/>
            <p:cNvSpPr txBox="1"/>
            <p:nvPr/>
          </p:nvSpPr>
          <p:spPr>
            <a:xfrm>
              <a:off x="0" y="-19050"/>
              <a:ext cx="2161091" cy="462043"/>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89982" y="2436957"/>
            <a:ext cx="948192" cy="814853"/>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593888" y="1539420"/>
            <a:ext cx="3323137" cy="681196"/>
            <a:chOff x="0" y="0"/>
            <a:chExt cx="2161091" cy="442993"/>
          </a:xfrm>
        </p:grpSpPr>
        <p:sp>
          <p:nvSpPr>
            <p:cNvPr id="15" name="Freeform 15"/>
            <p:cNvSpPr/>
            <p:nvPr/>
          </p:nvSpPr>
          <p:spPr>
            <a:xfrm>
              <a:off x="0" y="0"/>
              <a:ext cx="2161091" cy="442993"/>
            </a:xfrm>
            <a:custGeom>
              <a:avLst/>
              <a:gdLst/>
              <a:ahLst/>
              <a:cxnLst/>
              <a:rect l="l" t="t" r="r" b="b"/>
              <a:pathLst>
                <a:path w="2161091" h="442993">
                  <a:moveTo>
                    <a:pt x="25627" y="0"/>
                  </a:moveTo>
                  <a:lnTo>
                    <a:pt x="2135464" y="0"/>
                  </a:lnTo>
                  <a:cubicBezTo>
                    <a:pt x="2142261" y="0"/>
                    <a:pt x="2148779" y="2700"/>
                    <a:pt x="2153585" y="7506"/>
                  </a:cubicBezTo>
                  <a:cubicBezTo>
                    <a:pt x="2158391" y="12312"/>
                    <a:pt x="2161091" y="18830"/>
                    <a:pt x="2161091" y="25627"/>
                  </a:cubicBezTo>
                  <a:lnTo>
                    <a:pt x="2161091" y="417366"/>
                  </a:lnTo>
                  <a:cubicBezTo>
                    <a:pt x="2161091" y="431519"/>
                    <a:pt x="2149617" y="442993"/>
                    <a:pt x="2135464" y="442993"/>
                  </a:cubicBezTo>
                  <a:lnTo>
                    <a:pt x="25627" y="442993"/>
                  </a:lnTo>
                  <a:cubicBezTo>
                    <a:pt x="18830" y="442993"/>
                    <a:pt x="12312" y="440293"/>
                    <a:pt x="7506" y="435487"/>
                  </a:cubicBezTo>
                  <a:cubicBezTo>
                    <a:pt x="2700" y="430681"/>
                    <a:pt x="0" y="424163"/>
                    <a:pt x="0" y="417366"/>
                  </a:cubicBezTo>
                  <a:lnTo>
                    <a:pt x="0" y="25627"/>
                  </a:lnTo>
                  <a:cubicBezTo>
                    <a:pt x="0" y="11473"/>
                    <a:pt x="11473" y="0"/>
                    <a:pt x="25627" y="0"/>
                  </a:cubicBezTo>
                  <a:close/>
                </a:path>
              </a:pathLst>
            </a:custGeom>
            <a:solidFill>
              <a:srgbClr val="131211"/>
            </a:solidFill>
          </p:spPr>
          <p:txBody>
            <a:bodyPr/>
            <a:lstStyle/>
            <a:p>
              <a:endParaRPr lang="en-IN"/>
            </a:p>
          </p:txBody>
        </p:sp>
        <p:sp>
          <p:nvSpPr>
            <p:cNvPr id="16" name="TextBox 16"/>
            <p:cNvSpPr txBox="1"/>
            <p:nvPr/>
          </p:nvSpPr>
          <p:spPr>
            <a:xfrm>
              <a:off x="0" y="-19050"/>
              <a:ext cx="2161091" cy="462043"/>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960076" y="1466838"/>
            <a:ext cx="959020" cy="824158"/>
            <a:chOff x="0" y="0"/>
            <a:chExt cx="812800" cy="698500"/>
          </a:xfrm>
        </p:grpSpPr>
        <p:sp>
          <p:nvSpPr>
            <p:cNvPr id="18" name="Freeform 1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19" name="TextBox 19"/>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2488696" y="3430643"/>
            <a:ext cx="3274929" cy="671314"/>
            <a:chOff x="0" y="0"/>
            <a:chExt cx="2161091" cy="442993"/>
          </a:xfrm>
        </p:grpSpPr>
        <p:sp>
          <p:nvSpPr>
            <p:cNvPr id="21" name="Freeform 21"/>
            <p:cNvSpPr/>
            <p:nvPr/>
          </p:nvSpPr>
          <p:spPr>
            <a:xfrm>
              <a:off x="0" y="0"/>
              <a:ext cx="2161091" cy="442993"/>
            </a:xfrm>
            <a:custGeom>
              <a:avLst/>
              <a:gdLst/>
              <a:ahLst/>
              <a:cxnLst/>
              <a:rect l="l" t="t" r="r" b="b"/>
              <a:pathLst>
                <a:path w="2161091" h="442993">
                  <a:moveTo>
                    <a:pt x="26004" y="0"/>
                  </a:moveTo>
                  <a:lnTo>
                    <a:pt x="2135087" y="0"/>
                  </a:lnTo>
                  <a:cubicBezTo>
                    <a:pt x="2141983" y="0"/>
                    <a:pt x="2148598" y="2740"/>
                    <a:pt x="2153474" y="7616"/>
                  </a:cubicBezTo>
                  <a:cubicBezTo>
                    <a:pt x="2158351" y="12493"/>
                    <a:pt x="2161091" y="19107"/>
                    <a:pt x="2161091" y="26004"/>
                  </a:cubicBezTo>
                  <a:lnTo>
                    <a:pt x="2161091" y="416989"/>
                  </a:lnTo>
                  <a:cubicBezTo>
                    <a:pt x="2161091" y="423886"/>
                    <a:pt x="2158351" y="430500"/>
                    <a:pt x="2153474" y="435377"/>
                  </a:cubicBezTo>
                  <a:cubicBezTo>
                    <a:pt x="2148598" y="440253"/>
                    <a:pt x="2141983" y="442993"/>
                    <a:pt x="2135087" y="442993"/>
                  </a:cubicBezTo>
                  <a:lnTo>
                    <a:pt x="26004" y="442993"/>
                  </a:lnTo>
                  <a:cubicBezTo>
                    <a:pt x="19107" y="442993"/>
                    <a:pt x="12493" y="440253"/>
                    <a:pt x="7616" y="435377"/>
                  </a:cubicBezTo>
                  <a:cubicBezTo>
                    <a:pt x="2740" y="430500"/>
                    <a:pt x="0" y="423886"/>
                    <a:pt x="0" y="416989"/>
                  </a:cubicBezTo>
                  <a:lnTo>
                    <a:pt x="0" y="26004"/>
                  </a:lnTo>
                  <a:cubicBezTo>
                    <a:pt x="0" y="19107"/>
                    <a:pt x="2740" y="12493"/>
                    <a:pt x="7616" y="7616"/>
                  </a:cubicBezTo>
                  <a:cubicBezTo>
                    <a:pt x="12493" y="2740"/>
                    <a:pt x="19107" y="0"/>
                    <a:pt x="26004" y="0"/>
                  </a:cubicBezTo>
                  <a:close/>
                </a:path>
              </a:pathLst>
            </a:custGeom>
            <a:solidFill>
              <a:srgbClr val="131211"/>
            </a:solidFill>
          </p:spPr>
          <p:txBody>
            <a:bodyPr/>
            <a:lstStyle/>
            <a:p>
              <a:endParaRPr lang="en-IN"/>
            </a:p>
          </p:txBody>
        </p:sp>
        <p:sp>
          <p:nvSpPr>
            <p:cNvPr id="22" name="TextBox 22"/>
            <p:cNvSpPr txBox="1"/>
            <p:nvPr/>
          </p:nvSpPr>
          <p:spPr>
            <a:xfrm>
              <a:off x="0" y="-19050"/>
              <a:ext cx="2161091" cy="462043"/>
            </a:xfrm>
            <a:prstGeom prst="rect">
              <a:avLst/>
            </a:prstGeom>
          </p:spPr>
          <p:txBody>
            <a:bodyPr lIns="50800" tIns="50800" rIns="50800" bIns="50800" rtlCol="0" anchor="ctr"/>
            <a:lstStyle/>
            <a:p>
              <a:pPr algn="ctr">
                <a:lnSpc>
                  <a:spcPts val="2859"/>
                </a:lnSpc>
              </a:pPr>
              <a:endParaRPr/>
            </a:p>
          </p:txBody>
        </p:sp>
      </p:grpSp>
      <p:grpSp>
        <p:nvGrpSpPr>
          <p:cNvPr id="23" name="Group 23"/>
          <p:cNvGrpSpPr/>
          <p:nvPr/>
        </p:nvGrpSpPr>
        <p:grpSpPr>
          <a:xfrm>
            <a:off x="1864078" y="3359114"/>
            <a:ext cx="945108" cy="812202"/>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25" name="TextBox 25"/>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26" name="Group 26"/>
          <p:cNvGrpSpPr/>
          <p:nvPr/>
        </p:nvGrpSpPr>
        <p:grpSpPr>
          <a:xfrm>
            <a:off x="2965304" y="4350620"/>
            <a:ext cx="3708041" cy="675734"/>
            <a:chOff x="0" y="0"/>
            <a:chExt cx="2430890" cy="442993"/>
          </a:xfrm>
        </p:grpSpPr>
        <p:sp>
          <p:nvSpPr>
            <p:cNvPr id="27" name="Freeform 27"/>
            <p:cNvSpPr/>
            <p:nvPr/>
          </p:nvSpPr>
          <p:spPr>
            <a:xfrm>
              <a:off x="0" y="0"/>
              <a:ext cx="2430890" cy="442993"/>
            </a:xfrm>
            <a:custGeom>
              <a:avLst/>
              <a:gdLst/>
              <a:ahLst/>
              <a:cxnLst/>
              <a:rect l="l" t="t" r="r" b="b"/>
              <a:pathLst>
                <a:path w="2430890" h="442993">
                  <a:moveTo>
                    <a:pt x="22967" y="0"/>
                  </a:moveTo>
                  <a:lnTo>
                    <a:pt x="2407924" y="0"/>
                  </a:lnTo>
                  <a:cubicBezTo>
                    <a:pt x="2414015" y="0"/>
                    <a:pt x="2419857" y="2420"/>
                    <a:pt x="2424164" y="6727"/>
                  </a:cubicBezTo>
                  <a:cubicBezTo>
                    <a:pt x="2428471" y="11034"/>
                    <a:pt x="2430890" y="16875"/>
                    <a:pt x="2430890" y="22967"/>
                  </a:cubicBezTo>
                  <a:lnTo>
                    <a:pt x="2430890" y="420026"/>
                  </a:lnTo>
                  <a:cubicBezTo>
                    <a:pt x="2430890" y="432710"/>
                    <a:pt x="2420608" y="442993"/>
                    <a:pt x="2407924" y="442993"/>
                  </a:cubicBezTo>
                  <a:lnTo>
                    <a:pt x="22967" y="442993"/>
                  </a:lnTo>
                  <a:cubicBezTo>
                    <a:pt x="16875" y="442993"/>
                    <a:pt x="11034" y="440573"/>
                    <a:pt x="6727" y="436266"/>
                  </a:cubicBezTo>
                  <a:cubicBezTo>
                    <a:pt x="2420" y="431959"/>
                    <a:pt x="0" y="426117"/>
                    <a:pt x="0" y="420026"/>
                  </a:cubicBezTo>
                  <a:lnTo>
                    <a:pt x="0" y="22967"/>
                  </a:lnTo>
                  <a:cubicBezTo>
                    <a:pt x="0" y="10283"/>
                    <a:pt x="10283" y="0"/>
                    <a:pt x="22967" y="0"/>
                  </a:cubicBezTo>
                  <a:close/>
                </a:path>
              </a:pathLst>
            </a:custGeom>
            <a:solidFill>
              <a:srgbClr val="131211"/>
            </a:solidFill>
          </p:spPr>
          <p:txBody>
            <a:bodyPr/>
            <a:lstStyle/>
            <a:p>
              <a:endParaRPr lang="en-IN"/>
            </a:p>
          </p:txBody>
        </p:sp>
        <p:sp>
          <p:nvSpPr>
            <p:cNvPr id="28" name="TextBox 28"/>
            <p:cNvSpPr txBox="1"/>
            <p:nvPr/>
          </p:nvSpPr>
          <p:spPr>
            <a:xfrm>
              <a:off x="0" y="-19050"/>
              <a:ext cx="2430890" cy="462043"/>
            </a:xfrm>
            <a:prstGeom prst="rect">
              <a:avLst/>
            </a:prstGeom>
          </p:spPr>
          <p:txBody>
            <a:bodyPr lIns="50800" tIns="50800" rIns="50800" bIns="50800" rtlCol="0" anchor="ctr"/>
            <a:lstStyle/>
            <a:p>
              <a:pPr algn="ctr">
                <a:lnSpc>
                  <a:spcPts val="2859"/>
                </a:lnSpc>
              </a:pPr>
              <a:endParaRPr/>
            </a:p>
          </p:txBody>
        </p:sp>
      </p:grpSp>
      <p:grpSp>
        <p:nvGrpSpPr>
          <p:cNvPr id="29" name="Group 29"/>
          <p:cNvGrpSpPr/>
          <p:nvPr/>
        </p:nvGrpSpPr>
        <p:grpSpPr>
          <a:xfrm>
            <a:off x="2336573" y="4278620"/>
            <a:ext cx="951331" cy="817550"/>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31" name="TextBox 31"/>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32" name="Group 32"/>
          <p:cNvGrpSpPr/>
          <p:nvPr/>
        </p:nvGrpSpPr>
        <p:grpSpPr>
          <a:xfrm>
            <a:off x="3474436" y="5316692"/>
            <a:ext cx="3633615" cy="682530"/>
            <a:chOff x="0" y="0"/>
            <a:chExt cx="2358382" cy="442993"/>
          </a:xfrm>
        </p:grpSpPr>
        <p:sp>
          <p:nvSpPr>
            <p:cNvPr id="33" name="Freeform 33"/>
            <p:cNvSpPr/>
            <p:nvPr/>
          </p:nvSpPr>
          <p:spPr>
            <a:xfrm>
              <a:off x="0" y="0"/>
              <a:ext cx="2358382" cy="442993"/>
            </a:xfrm>
            <a:custGeom>
              <a:avLst/>
              <a:gdLst/>
              <a:ahLst/>
              <a:cxnLst/>
              <a:rect l="l" t="t" r="r" b="b"/>
              <a:pathLst>
                <a:path w="2358382" h="442993">
                  <a:moveTo>
                    <a:pt x="23437" y="0"/>
                  </a:moveTo>
                  <a:lnTo>
                    <a:pt x="2334945" y="0"/>
                  </a:lnTo>
                  <a:cubicBezTo>
                    <a:pt x="2341161" y="0"/>
                    <a:pt x="2347122" y="2469"/>
                    <a:pt x="2351518" y="6865"/>
                  </a:cubicBezTo>
                  <a:cubicBezTo>
                    <a:pt x="2355913" y="11260"/>
                    <a:pt x="2358382" y="17221"/>
                    <a:pt x="2358382" y="23437"/>
                  </a:cubicBezTo>
                  <a:lnTo>
                    <a:pt x="2358382" y="419556"/>
                  </a:lnTo>
                  <a:cubicBezTo>
                    <a:pt x="2358382" y="432500"/>
                    <a:pt x="2347889" y="442993"/>
                    <a:pt x="2334945" y="442993"/>
                  </a:cubicBezTo>
                  <a:lnTo>
                    <a:pt x="23437" y="442993"/>
                  </a:lnTo>
                  <a:cubicBezTo>
                    <a:pt x="17221" y="442993"/>
                    <a:pt x="11260" y="440524"/>
                    <a:pt x="6865" y="436128"/>
                  </a:cubicBezTo>
                  <a:cubicBezTo>
                    <a:pt x="2469" y="431733"/>
                    <a:pt x="0" y="425772"/>
                    <a:pt x="0" y="419556"/>
                  </a:cubicBezTo>
                  <a:lnTo>
                    <a:pt x="0" y="23437"/>
                  </a:lnTo>
                  <a:cubicBezTo>
                    <a:pt x="0" y="10493"/>
                    <a:pt x="10493" y="0"/>
                    <a:pt x="23437" y="0"/>
                  </a:cubicBezTo>
                  <a:close/>
                </a:path>
              </a:pathLst>
            </a:custGeom>
            <a:solidFill>
              <a:srgbClr val="131211"/>
            </a:solidFill>
          </p:spPr>
          <p:txBody>
            <a:bodyPr/>
            <a:lstStyle/>
            <a:p>
              <a:endParaRPr lang="en-IN"/>
            </a:p>
          </p:txBody>
        </p:sp>
        <p:sp>
          <p:nvSpPr>
            <p:cNvPr id="34" name="TextBox 34"/>
            <p:cNvSpPr txBox="1"/>
            <p:nvPr/>
          </p:nvSpPr>
          <p:spPr>
            <a:xfrm>
              <a:off x="0" y="-19050"/>
              <a:ext cx="2358382" cy="462043"/>
            </a:xfrm>
            <a:prstGeom prst="rect">
              <a:avLst/>
            </a:prstGeom>
          </p:spPr>
          <p:txBody>
            <a:bodyPr lIns="50800" tIns="50800" rIns="50800" bIns="50800" rtlCol="0" anchor="ctr"/>
            <a:lstStyle/>
            <a:p>
              <a:pPr algn="ctr">
                <a:lnSpc>
                  <a:spcPts val="2859"/>
                </a:lnSpc>
              </a:pPr>
              <a:endParaRPr/>
            </a:p>
          </p:txBody>
        </p:sp>
      </p:grpSp>
      <p:grpSp>
        <p:nvGrpSpPr>
          <p:cNvPr id="35" name="Group 35"/>
          <p:cNvGrpSpPr/>
          <p:nvPr/>
        </p:nvGrpSpPr>
        <p:grpSpPr>
          <a:xfrm>
            <a:off x="2839382" y="5243968"/>
            <a:ext cx="960898" cy="825772"/>
            <a:chOff x="0" y="0"/>
            <a:chExt cx="812800" cy="698500"/>
          </a:xfrm>
        </p:grpSpPr>
        <p:sp>
          <p:nvSpPr>
            <p:cNvPr id="36" name="Freeform 3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37" name="TextBox 3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38" name="Group 38"/>
          <p:cNvGrpSpPr/>
          <p:nvPr/>
        </p:nvGrpSpPr>
        <p:grpSpPr>
          <a:xfrm>
            <a:off x="3946563" y="6338866"/>
            <a:ext cx="3435591" cy="645333"/>
            <a:chOff x="0" y="0"/>
            <a:chExt cx="2358382" cy="442993"/>
          </a:xfrm>
        </p:grpSpPr>
        <p:sp>
          <p:nvSpPr>
            <p:cNvPr id="39" name="Freeform 39"/>
            <p:cNvSpPr/>
            <p:nvPr/>
          </p:nvSpPr>
          <p:spPr>
            <a:xfrm>
              <a:off x="0" y="0"/>
              <a:ext cx="2358382" cy="442993"/>
            </a:xfrm>
            <a:custGeom>
              <a:avLst/>
              <a:gdLst/>
              <a:ahLst/>
              <a:cxnLst/>
              <a:rect l="l" t="t" r="r" b="b"/>
              <a:pathLst>
                <a:path w="2358382" h="442993">
                  <a:moveTo>
                    <a:pt x="24788" y="0"/>
                  </a:moveTo>
                  <a:lnTo>
                    <a:pt x="2333594" y="0"/>
                  </a:lnTo>
                  <a:cubicBezTo>
                    <a:pt x="2340168" y="0"/>
                    <a:pt x="2346473" y="2612"/>
                    <a:pt x="2351122" y="7260"/>
                  </a:cubicBezTo>
                  <a:cubicBezTo>
                    <a:pt x="2355770" y="11909"/>
                    <a:pt x="2358382" y="18214"/>
                    <a:pt x="2358382" y="24788"/>
                  </a:cubicBezTo>
                  <a:lnTo>
                    <a:pt x="2358382" y="418205"/>
                  </a:lnTo>
                  <a:cubicBezTo>
                    <a:pt x="2358382" y="431895"/>
                    <a:pt x="2347284" y="442993"/>
                    <a:pt x="2333594" y="442993"/>
                  </a:cubicBezTo>
                  <a:lnTo>
                    <a:pt x="24788" y="442993"/>
                  </a:lnTo>
                  <a:cubicBezTo>
                    <a:pt x="18214" y="442993"/>
                    <a:pt x="11909" y="440381"/>
                    <a:pt x="7260" y="435733"/>
                  </a:cubicBezTo>
                  <a:cubicBezTo>
                    <a:pt x="2612" y="431084"/>
                    <a:pt x="0" y="424779"/>
                    <a:pt x="0" y="418205"/>
                  </a:cubicBezTo>
                  <a:lnTo>
                    <a:pt x="0" y="24788"/>
                  </a:lnTo>
                  <a:cubicBezTo>
                    <a:pt x="0" y="18214"/>
                    <a:pt x="2612" y="11909"/>
                    <a:pt x="7260" y="7260"/>
                  </a:cubicBezTo>
                  <a:cubicBezTo>
                    <a:pt x="11909" y="2612"/>
                    <a:pt x="18214" y="0"/>
                    <a:pt x="24788" y="0"/>
                  </a:cubicBezTo>
                  <a:close/>
                </a:path>
              </a:pathLst>
            </a:custGeom>
            <a:solidFill>
              <a:srgbClr val="131211"/>
            </a:solidFill>
          </p:spPr>
          <p:txBody>
            <a:bodyPr/>
            <a:lstStyle/>
            <a:p>
              <a:endParaRPr lang="en-IN"/>
            </a:p>
          </p:txBody>
        </p:sp>
        <p:sp>
          <p:nvSpPr>
            <p:cNvPr id="40" name="TextBox 40"/>
            <p:cNvSpPr txBox="1"/>
            <p:nvPr/>
          </p:nvSpPr>
          <p:spPr>
            <a:xfrm>
              <a:off x="0" y="-19050"/>
              <a:ext cx="2358382" cy="462043"/>
            </a:xfrm>
            <a:prstGeom prst="rect">
              <a:avLst/>
            </a:prstGeom>
          </p:spPr>
          <p:txBody>
            <a:bodyPr lIns="50800" tIns="50800" rIns="50800" bIns="50800" rtlCol="0" anchor="ctr"/>
            <a:lstStyle/>
            <a:p>
              <a:pPr algn="ctr">
                <a:lnSpc>
                  <a:spcPts val="2859"/>
                </a:lnSpc>
              </a:pPr>
              <a:endParaRPr/>
            </a:p>
          </p:txBody>
        </p:sp>
      </p:grpSp>
      <p:grpSp>
        <p:nvGrpSpPr>
          <p:cNvPr id="41" name="Group 41"/>
          <p:cNvGrpSpPr/>
          <p:nvPr/>
        </p:nvGrpSpPr>
        <p:grpSpPr>
          <a:xfrm>
            <a:off x="3346118" y="6270105"/>
            <a:ext cx="908531" cy="780769"/>
            <a:chOff x="0" y="0"/>
            <a:chExt cx="812800" cy="698500"/>
          </a:xfrm>
        </p:grpSpPr>
        <p:sp>
          <p:nvSpPr>
            <p:cNvPr id="42" name="Freeform 4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43" name="TextBox 4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44" name="Group 44"/>
          <p:cNvGrpSpPr/>
          <p:nvPr/>
        </p:nvGrpSpPr>
        <p:grpSpPr>
          <a:xfrm>
            <a:off x="4431526" y="7319886"/>
            <a:ext cx="4712474" cy="678437"/>
            <a:chOff x="0" y="0"/>
            <a:chExt cx="3077060" cy="442993"/>
          </a:xfrm>
        </p:grpSpPr>
        <p:sp>
          <p:nvSpPr>
            <p:cNvPr id="45" name="Freeform 45"/>
            <p:cNvSpPr/>
            <p:nvPr/>
          </p:nvSpPr>
          <p:spPr>
            <a:xfrm>
              <a:off x="0" y="0"/>
              <a:ext cx="3077060" cy="442993"/>
            </a:xfrm>
            <a:custGeom>
              <a:avLst/>
              <a:gdLst/>
              <a:ahLst/>
              <a:cxnLst/>
              <a:rect l="l" t="t" r="r" b="b"/>
              <a:pathLst>
                <a:path w="3077060" h="442993">
                  <a:moveTo>
                    <a:pt x="18071" y="0"/>
                  </a:moveTo>
                  <a:lnTo>
                    <a:pt x="3058989" y="0"/>
                  </a:lnTo>
                  <a:cubicBezTo>
                    <a:pt x="3063782" y="0"/>
                    <a:pt x="3068378" y="1904"/>
                    <a:pt x="3071767" y="5293"/>
                  </a:cubicBezTo>
                  <a:cubicBezTo>
                    <a:pt x="3075156" y="8682"/>
                    <a:pt x="3077060" y="13279"/>
                    <a:pt x="3077060" y="18071"/>
                  </a:cubicBezTo>
                  <a:lnTo>
                    <a:pt x="3077060" y="424922"/>
                  </a:lnTo>
                  <a:cubicBezTo>
                    <a:pt x="3077060" y="434902"/>
                    <a:pt x="3068970" y="442993"/>
                    <a:pt x="3058989" y="442993"/>
                  </a:cubicBezTo>
                  <a:lnTo>
                    <a:pt x="18071" y="442993"/>
                  </a:lnTo>
                  <a:cubicBezTo>
                    <a:pt x="8091" y="442993"/>
                    <a:pt x="0" y="434902"/>
                    <a:pt x="0" y="424922"/>
                  </a:cubicBezTo>
                  <a:lnTo>
                    <a:pt x="0" y="18071"/>
                  </a:lnTo>
                  <a:cubicBezTo>
                    <a:pt x="0" y="8091"/>
                    <a:pt x="8091" y="0"/>
                    <a:pt x="18071" y="0"/>
                  </a:cubicBezTo>
                  <a:close/>
                </a:path>
              </a:pathLst>
            </a:custGeom>
            <a:solidFill>
              <a:srgbClr val="131211"/>
            </a:solidFill>
          </p:spPr>
          <p:txBody>
            <a:bodyPr/>
            <a:lstStyle/>
            <a:p>
              <a:endParaRPr lang="en-IN"/>
            </a:p>
          </p:txBody>
        </p:sp>
        <p:sp>
          <p:nvSpPr>
            <p:cNvPr id="46" name="TextBox 46"/>
            <p:cNvSpPr txBox="1"/>
            <p:nvPr/>
          </p:nvSpPr>
          <p:spPr>
            <a:xfrm>
              <a:off x="0" y="-19050"/>
              <a:ext cx="3077060" cy="462043"/>
            </a:xfrm>
            <a:prstGeom prst="rect">
              <a:avLst/>
            </a:prstGeom>
          </p:spPr>
          <p:txBody>
            <a:bodyPr lIns="50800" tIns="50800" rIns="50800" bIns="50800" rtlCol="0" anchor="ctr"/>
            <a:lstStyle/>
            <a:p>
              <a:pPr algn="ctr">
                <a:lnSpc>
                  <a:spcPts val="2859"/>
                </a:lnSpc>
              </a:pPr>
              <a:endParaRPr/>
            </a:p>
          </p:txBody>
        </p:sp>
      </p:grpSp>
      <p:grpSp>
        <p:nvGrpSpPr>
          <p:cNvPr id="47" name="Group 47"/>
          <p:cNvGrpSpPr/>
          <p:nvPr/>
        </p:nvGrpSpPr>
        <p:grpSpPr>
          <a:xfrm>
            <a:off x="3800280" y="7247598"/>
            <a:ext cx="955137" cy="820821"/>
            <a:chOff x="0" y="0"/>
            <a:chExt cx="812800" cy="698500"/>
          </a:xfrm>
        </p:grpSpPr>
        <p:sp>
          <p:nvSpPr>
            <p:cNvPr id="48" name="Freeform 4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49" name="TextBox 49"/>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50" name="Group 50"/>
          <p:cNvGrpSpPr/>
          <p:nvPr/>
        </p:nvGrpSpPr>
        <p:grpSpPr>
          <a:xfrm>
            <a:off x="4882759" y="8337430"/>
            <a:ext cx="3612565" cy="678437"/>
            <a:chOff x="0" y="0"/>
            <a:chExt cx="2358863" cy="442993"/>
          </a:xfrm>
        </p:grpSpPr>
        <p:sp>
          <p:nvSpPr>
            <p:cNvPr id="51" name="Freeform 51"/>
            <p:cNvSpPr/>
            <p:nvPr/>
          </p:nvSpPr>
          <p:spPr>
            <a:xfrm>
              <a:off x="0" y="0"/>
              <a:ext cx="2358863" cy="442993"/>
            </a:xfrm>
            <a:custGeom>
              <a:avLst/>
              <a:gdLst/>
              <a:ahLst/>
              <a:cxnLst/>
              <a:rect l="l" t="t" r="r" b="b"/>
              <a:pathLst>
                <a:path w="2358863" h="442993">
                  <a:moveTo>
                    <a:pt x="23574" y="0"/>
                  </a:moveTo>
                  <a:lnTo>
                    <a:pt x="2335290" y="0"/>
                  </a:lnTo>
                  <a:cubicBezTo>
                    <a:pt x="2348309" y="0"/>
                    <a:pt x="2358863" y="10554"/>
                    <a:pt x="2358863" y="23574"/>
                  </a:cubicBezTo>
                  <a:lnTo>
                    <a:pt x="2358863" y="419419"/>
                  </a:lnTo>
                  <a:cubicBezTo>
                    <a:pt x="2358863" y="432439"/>
                    <a:pt x="2348309" y="442993"/>
                    <a:pt x="2335290" y="442993"/>
                  </a:cubicBezTo>
                  <a:lnTo>
                    <a:pt x="23574" y="442993"/>
                  </a:lnTo>
                  <a:cubicBezTo>
                    <a:pt x="10554" y="442993"/>
                    <a:pt x="0" y="432439"/>
                    <a:pt x="0" y="419419"/>
                  </a:cubicBezTo>
                  <a:lnTo>
                    <a:pt x="0" y="23574"/>
                  </a:lnTo>
                  <a:cubicBezTo>
                    <a:pt x="0" y="10554"/>
                    <a:pt x="10554" y="0"/>
                    <a:pt x="23574" y="0"/>
                  </a:cubicBezTo>
                  <a:close/>
                </a:path>
              </a:pathLst>
            </a:custGeom>
            <a:solidFill>
              <a:srgbClr val="131211"/>
            </a:solidFill>
          </p:spPr>
          <p:txBody>
            <a:bodyPr/>
            <a:lstStyle/>
            <a:p>
              <a:endParaRPr lang="en-IN"/>
            </a:p>
          </p:txBody>
        </p:sp>
        <p:sp>
          <p:nvSpPr>
            <p:cNvPr id="52" name="TextBox 52"/>
            <p:cNvSpPr txBox="1"/>
            <p:nvPr/>
          </p:nvSpPr>
          <p:spPr>
            <a:xfrm>
              <a:off x="0" y="-19050"/>
              <a:ext cx="2358863" cy="462043"/>
            </a:xfrm>
            <a:prstGeom prst="rect">
              <a:avLst/>
            </a:prstGeom>
          </p:spPr>
          <p:txBody>
            <a:bodyPr lIns="50800" tIns="50800" rIns="50800" bIns="50800" rtlCol="0" anchor="ctr"/>
            <a:lstStyle/>
            <a:p>
              <a:pPr algn="ctr">
                <a:lnSpc>
                  <a:spcPts val="2859"/>
                </a:lnSpc>
              </a:pPr>
              <a:endParaRPr/>
            </a:p>
          </p:txBody>
        </p:sp>
      </p:grpSp>
      <p:grpSp>
        <p:nvGrpSpPr>
          <p:cNvPr id="53" name="Group 53"/>
          <p:cNvGrpSpPr/>
          <p:nvPr/>
        </p:nvGrpSpPr>
        <p:grpSpPr>
          <a:xfrm>
            <a:off x="4251513" y="8265142"/>
            <a:ext cx="955137" cy="820821"/>
            <a:chOff x="0" y="0"/>
            <a:chExt cx="812800" cy="698500"/>
          </a:xfrm>
        </p:grpSpPr>
        <p:sp>
          <p:nvSpPr>
            <p:cNvPr id="54" name="Freeform 5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55" name="TextBox 55"/>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56" name="Group 56"/>
          <p:cNvGrpSpPr/>
          <p:nvPr/>
        </p:nvGrpSpPr>
        <p:grpSpPr>
          <a:xfrm>
            <a:off x="5297103" y="9330588"/>
            <a:ext cx="5350776" cy="678437"/>
            <a:chOff x="0" y="0"/>
            <a:chExt cx="3493846" cy="442993"/>
          </a:xfrm>
        </p:grpSpPr>
        <p:sp>
          <p:nvSpPr>
            <p:cNvPr id="57" name="Freeform 57"/>
            <p:cNvSpPr/>
            <p:nvPr/>
          </p:nvSpPr>
          <p:spPr>
            <a:xfrm>
              <a:off x="0" y="0"/>
              <a:ext cx="3493846" cy="442993"/>
            </a:xfrm>
            <a:custGeom>
              <a:avLst/>
              <a:gdLst/>
              <a:ahLst/>
              <a:cxnLst/>
              <a:rect l="l" t="t" r="r" b="b"/>
              <a:pathLst>
                <a:path w="3493846" h="442993">
                  <a:moveTo>
                    <a:pt x="15916" y="0"/>
                  </a:moveTo>
                  <a:lnTo>
                    <a:pt x="3477931" y="0"/>
                  </a:lnTo>
                  <a:cubicBezTo>
                    <a:pt x="3482152" y="0"/>
                    <a:pt x="3486200" y="1677"/>
                    <a:pt x="3489185" y="4662"/>
                  </a:cubicBezTo>
                  <a:cubicBezTo>
                    <a:pt x="3492170" y="7646"/>
                    <a:pt x="3493846" y="11695"/>
                    <a:pt x="3493846" y="15916"/>
                  </a:cubicBezTo>
                  <a:lnTo>
                    <a:pt x="3493846" y="427077"/>
                  </a:lnTo>
                  <a:cubicBezTo>
                    <a:pt x="3493846" y="435867"/>
                    <a:pt x="3486721" y="442993"/>
                    <a:pt x="3477931" y="442993"/>
                  </a:cubicBezTo>
                  <a:lnTo>
                    <a:pt x="15916" y="442993"/>
                  </a:lnTo>
                  <a:cubicBezTo>
                    <a:pt x="7126" y="442993"/>
                    <a:pt x="0" y="435867"/>
                    <a:pt x="0" y="427077"/>
                  </a:cubicBezTo>
                  <a:lnTo>
                    <a:pt x="0" y="15916"/>
                  </a:lnTo>
                  <a:cubicBezTo>
                    <a:pt x="0" y="7126"/>
                    <a:pt x="7126" y="0"/>
                    <a:pt x="15916" y="0"/>
                  </a:cubicBezTo>
                  <a:close/>
                </a:path>
              </a:pathLst>
            </a:custGeom>
            <a:solidFill>
              <a:srgbClr val="131211"/>
            </a:solidFill>
          </p:spPr>
          <p:txBody>
            <a:bodyPr/>
            <a:lstStyle/>
            <a:p>
              <a:endParaRPr lang="en-IN"/>
            </a:p>
          </p:txBody>
        </p:sp>
        <p:sp>
          <p:nvSpPr>
            <p:cNvPr id="58" name="TextBox 58"/>
            <p:cNvSpPr txBox="1"/>
            <p:nvPr/>
          </p:nvSpPr>
          <p:spPr>
            <a:xfrm>
              <a:off x="0" y="-19050"/>
              <a:ext cx="3493846" cy="462043"/>
            </a:xfrm>
            <a:prstGeom prst="rect">
              <a:avLst/>
            </a:prstGeom>
          </p:spPr>
          <p:txBody>
            <a:bodyPr lIns="50800" tIns="50800" rIns="50800" bIns="50800" rtlCol="0" anchor="ctr"/>
            <a:lstStyle/>
            <a:p>
              <a:pPr algn="ctr">
                <a:lnSpc>
                  <a:spcPts val="2859"/>
                </a:lnSpc>
              </a:pPr>
              <a:endParaRPr/>
            </a:p>
          </p:txBody>
        </p:sp>
      </p:grpSp>
      <p:grpSp>
        <p:nvGrpSpPr>
          <p:cNvPr id="59" name="Group 59"/>
          <p:cNvGrpSpPr/>
          <p:nvPr/>
        </p:nvGrpSpPr>
        <p:grpSpPr>
          <a:xfrm>
            <a:off x="4665857" y="9258300"/>
            <a:ext cx="955137" cy="820821"/>
            <a:chOff x="0" y="0"/>
            <a:chExt cx="812800" cy="698500"/>
          </a:xfrm>
        </p:grpSpPr>
        <p:sp>
          <p:nvSpPr>
            <p:cNvPr id="60" name="Freeform 6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IN"/>
            </a:p>
          </p:txBody>
        </p:sp>
        <p:sp>
          <p:nvSpPr>
            <p:cNvPr id="61" name="TextBox 61"/>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62" name="Group 62"/>
          <p:cNvGrpSpPr/>
          <p:nvPr/>
        </p:nvGrpSpPr>
        <p:grpSpPr>
          <a:xfrm>
            <a:off x="15096801" y="113105"/>
            <a:ext cx="3086100" cy="915595"/>
            <a:chOff x="0" y="0"/>
            <a:chExt cx="812800" cy="241144"/>
          </a:xfrm>
        </p:grpSpPr>
        <p:sp>
          <p:nvSpPr>
            <p:cNvPr id="63" name="Freeform 63"/>
            <p:cNvSpPr/>
            <p:nvPr/>
          </p:nvSpPr>
          <p:spPr>
            <a:xfrm>
              <a:off x="0" y="0"/>
              <a:ext cx="812800" cy="241144"/>
            </a:xfrm>
            <a:custGeom>
              <a:avLst/>
              <a:gdLst/>
              <a:ahLst/>
              <a:cxnLst/>
              <a:rect l="l" t="t" r="r" b="b"/>
              <a:pathLst>
                <a:path w="812800" h="241144">
                  <a:moveTo>
                    <a:pt x="0" y="0"/>
                  </a:moveTo>
                  <a:lnTo>
                    <a:pt x="812800" y="0"/>
                  </a:lnTo>
                  <a:lnTo>
                    <a:pt x="812800" y="241144"/>
                  </a:lnTo>
                  <a:lnTo>
                    <a:pt x="0" y="241144"/>
                  </a:lnTo>
                  <a:close/>
                </a:path>
              </a:pathLst>
            </a:custGeom>
            <a:solidFill>
              <a:srgbClr val="F8F8F8"/>
            </a:solidFill>
          </p:spPr>
          <p:txBody>
            <a:bodyPr/>
            <a:lstStyle/>
            <a:p>
              <a:endParaRPr lang="en-IN"/>
            </a:p>
          </p:txBody>
        </p:sp>
        <p:sp>
          <p:nvSpPr>
            <p:cNvPr id="64" name="TextBox 64"/>
            <p:cNvSpPr txBox="1"/>
            <p:nvPr/>
          </p:nvSpPr>
          <p:spPr>
            <a:xfrm>
              <a:off x="0" y="-19050"/>
              <a:ext cx="812800" cy="260194"/>
            </a:xfrm>
            <a:prstGeom prst="rect">
              <a:avLst/>
            </a:prstGeom>
          </p:spPr>
          <p:txBody>
            <a:bodyPr lIns="50800" tIns="50800" rIns="50800" bIns="50800" rtlCol="0" anchor="ctr"/>
            <a:lstStyle/>
            <a:p>
              <a:pPr algn="ctr">
                <a:lnSpc>
                  <a:spcPts val="2859"/>
                </a:lnSpc>
              </a:pPr>
              <a:endParaRPr/>
            </a:p>
          </p:txBody>
        </p:sp>
      </p:grpSp>
      <p:sp>
        <p:nvSpPr>
          <p:cNvPr id="65" name="Freeform 65"/>
          <p:cNvSpPr/>
          <p:nvPr/>
        </p:nvSpPr>
        <p:spPr>
          <a:xfrm>
            <a:off x="15088678" y="-160081"/>
            <a:ext cx="1295319" cy="1295319"/>
          </a:xfrm>
          <a:custGeom>
            <a:avLst/>
            <a:gdLst/>
            <a:ahLst/>
            <a:cxnLst/>
            <a:rect l="l" t="t" r="r" b="b"/>
            <a:pathLst>
              <a:path w="1295319" h="1295319">
                <a:moveTo>
                  <a:pt x="0" y="0"/>
                </a:moveTo>
                <a:lnTo>
                  <a:pt x="1295319" y="0"/>
                </a:lnTo>
                <a:lnTo>
                  <a:pt x="1295319" y="1295318"/>
                </a:lnTo>
                <a:lnTo>
                  <a:pt x="0" y="1295318"/>
                </a:lnTo>
                <a:lnTo>
                  <a:pt x="0" y="0"/>
                </a:lnTo>
                <a:close/>
              </a:path>
            </a:pathLst>
          </a:custGeom>
          <a:blipFill>
            <a:blip r:embed="rId6"/>
            <a:stretch>
              <a:fillRect/>
            </a:stretch>
          </a:blipFill>
        </p:spPr>
        <p:txBody>
          <a:bodyPr/>
          <a:lstStyle/>
          <a:p>
            <a:endParaRPr lang="en-IN"/>
          </a:p>
        </p:txBody>
      </p:sp>
      <p:sp>
        <p:nvSpPr>
          <p:cNvPr id="66" name="Freeform 66"/>
          <p:cNvSpPr/>
          <p:nvPr/>
        </p:nvSpPr>
        <p:spPr>
          <a:xfrm>
            <a:off x="16556926" y="261410"/>
            <a:ext cx="1625975" cy="626039"/>
          </a:xfrm>
          <a:custGeom>
            <a:avLst/>
            <a:gdLst/>
            <a:ahLst/>
            <a:cxnLst/>
            <a:rect l="l" t="t" r="r" b="b"/>
            <a:pathLst>
              <a:path w="1625975" h="626039">
                <a:moveTo>
                  <a:pt x="0" y="0"/>
                </a:moveTo>
                <a:lnTo>
                  <a:pt x="1625975" y="0"/>
                </a:lnTo>
                <a:lnTo>
                  <a:pt x="1625975" y="626040"/>
                </a:lnTo>
                <a:lnTo>
                  <a:pt x="0" y="626040"/>
                </a:lnTo>
                <a:lnTo>
                  <a:pt x="0" y="0"/>
                </a:lnTo>
                <a:close/>
              </a:path>
            </a:pathLst>
          </a:custGeom>
          <a:blipFill>
            <a:blip r:embed="rId7"/>
            <a:stretch>
              <a:fillRect l="-3537" r="-3537"/>
            </a:stretch>
          </a:blipFill>
        </p:spPr>
        <p:txBody>
          <a:bodyPr/>
          <a:lstStyle/>
          <a:p>
            <a:endParaRPr lang="en-IN"/>
          </a:p>
        </p:txBody>
      </p:sp>
      <p:sp>
        <p:nvSpPr>
          <p:cNvPr id="67" name="TextBox 67"/>
          <p:cNvSpPr txBox="1"/>
          <p:nvPr/>
        </p:nvSpPr>
        <p:spPr>
          <a:xfrm>
            <a:off x="594168" y="447499"/>
            <a:ext cx="8392439" cy="848349"/>
          </a:xfrm>
          <a:prstGeom prst="rect">
            <a:avLst/>
          </a:prstGeom>
        </p:spPr>
        <p:txBody>
          <a:bodyPr lIns="0" tIns="0" rIns="0" bIns="0" rtlCol="0" anchor="t">
            <a:spAutoFit/>
          </a:bodyPr>
          <a:lstStyle/>
          <a:p>
            <a:pPr marL="0" lvl="0" indent="0" algn="l">
              <a:lnSpc>
                <a:spcPts val="6842"/>
              </a:lnSpc>
              <a:spcBef>
                <a:spcPct val="0"/>
              </a:spcBef>
            </a:pPr>
            <a:r>
              <a:rPr lang="en-US" sz="4958" spc="173">
                <a:solidFill>
                  <a:srgbClr val="010101"/>
                </a:solidFill>
                <a:latin typeface="Archivo Black"/>
              </a:rPr>
              <a:t>TABLE OF CONTENT</a:t>
            </a:r>
          </a:p>
        </p:txBody>
      </p:sp>
      <p:sp>
        <p:nvSpPr>
          <p:cNvPr id="68" name="TextBox 68"/>
          <p:cNvSpPr txBox="1"/>
          <p:nvPr/>
        </p:nvSpPr>
        <p:spPr>
          <a:xfrm>
            <a:off x="2336573" y="2718144"/>
            <a:ext cx="2821822" cy="233429"/>
          </a:xfrm>
          <a:prstGeom prst="rect">
            <a:avLst/>
          </a:prstGeom>
        </p:spPr>
        <p:txBody>
          <a:bodyPr lIns="0" tIns="0" rIns="0" bIns="0" rtlCol="0" anchor="t">
            <a:spAutoFit/>
          </a:bodyPr>
          <a:lstStyle/>
          <a:p>
            <a:pPr algn="ctr">
              <a:lnSpc>
                <a:spcPts val="1860"/>
              </a:lnSpc>
            </a:pPr>
            <a:r>
              <a:rPr lang="en-US" sz="1348" spc="132">
                <a:solidFill>
                  <a:srgbClr val="F8F8F8"/>
                </a:solidFill>
                <a:latin typeface="Montserrat Light Bold"/>
              </a:rPr>
              <a:t>Objective of the Project</a:t>
            </a:r>
          </a:p>
        </p:txBody>
      </p:sp>
      <p:sp>
        <p:nvSpPr>
          <p:cNvPr id="69" name="TextBox 69"/>
          <p:cNvSpPr txBox="1"/>
          <p:nvPr/>
        </p:nvSpPr>
        <p:spPr>
          <a:xfrm>
            <a:off x="1718896" y="2591823"/>
            <a:ext cx="318999" cy="447971"/>
          </a:xfrm>
          <a:prstGeom prst="rect">
            <a:avLst/>
          </a:prstGeom>
        </p:spPr>
        <p:txBody>
          <a:bodyPr lIns="0" tIns="0" rIns="0" bIns="0" rtlCol="0" anchor="t">
            <a:spAutoFit/>
          </a:bodyPr>
          <a:lstStyle/>
          <a:p>
            <a:pPr marL="0" lvl="0" indent="0" algn="l">
              <a:lnSpc>
                <a:spcPts val="3550"/>
              </a:lnSpc>
              <a:spcBef>
                <a:spcPct val="0"/>
              </a:spcBef>
            </a:pPr>
            <a:r>
              <a:rPr lang="en-US" sz="2573" spc="90">
                <a:solidFill>
                  <a:srgbClr val="010101"/>
                </a:solidFill>
                <a:latin typeface="Archivo Black"/>
              </a:rPr>
              <a:t>2</a:t>
            </a:r>
          </a:p>
        </p:txBody>
      </p:sp>
      <p:sp>
        <p:nvSpPr>
          <p:cNvPr id="70" name="TextBox 70"/>
          <p:cNvSpPr txBox="1"/>
          <p:nvPr/>
        </p:nvSpPr>
        <p:spPr>
          <a:xfrm>
            <a:off x="1919096" y="1747764"/>
            <a:ext cx="2854045" cy="233730"/>
          </a:xfrm>
          <a:prstGeom prst="rect">
            <a:avLst/>
          </a:prstGeom>
        </p:spPr>
        <p:txBody>
          <a:bodyPr lIns="0" tIns="0" rIns="0" bIns="0" rtlCol="0" anchor="t">
            <a:spAutoFit/>
          </a:bodyPr>
          <a:lstStyle/>
          <a:p>
            <a:pPr algn="ctr">
              <a:lnSpc>
                <a:spcPts val="1800"/>
              </a:lnSpc>
            </a:pPr>
            <a:r>
              <a:rPr lang="en-US" sz="1304" spc="127">
                <a:solidFill>
                  <a:srgbClr val="F8F8F8"/>
                </a:solidFill>
                <a:latin typeface="Montserrat Light Bold"/>
              </a:rPr>
              <a:t>Introduction to Mitro Bank</a:t>
            </a:r>
          </a:p>
        </p:txBody>
      </p:sp>
      <p:sp>
        <p:nvSpPr>
          <p:cNvPr id="71" name="TextBox 71"/>
          <p:cNvSpPr txBox="1"/>
          <p:nvPr/>
        </p:nvSpPr>
        <p:spPr>
          <a:xfrm>
            <a:off x="1292745" y="1624125"/>
            <a:ext cx="322642" cy="452434"/>
          </a:xfrm>
          <a:prstGeom prst="rect">
            <a:avLst/>
          </a:prstGeom>
        </p:spPr>
        <p:txBody>
          <a:bodyPr lIns="0" tIns="0" rIns="0" bIns="0" rtlCol="0" anchor="t">
            <a:spAutoFit/>
          </a:bodyPr>
          <a:lstStyle/>
          <a:p>
            <a:pPr marL="0" lvl="0" indent="0" algn="l">
              <a:lnSpc>
                <a:spcPts val="3591"/>
              </a:lnSpc>
              <a:spcBef>
                <a:spcPct val="0"/>
              </a:spcBef>
            </a:pPr>
            <a:r>
              <a:rPr lang="en-US" sz="2602" spc="91">
                <a:solidFill>
                  <a:srgbClr val="010101"/>
                </a:solidFill>
                <a:latin typeface="Archivo Black"/>
              </a:rPr>
              <a:t>1</a:t>
            </a:r>
          </a:p>
        </p:txBody>
      </p:sp>
      <p:sp>
        <p:nvSpPr>
          <p:cNvPr id="72" name="TextBox 72"/>
          <p:cNvSpPr txBox="1"/>
          <p:nvPr/>
        </p:nvSpPr>
        <p:spPr>
          <a:xfrm>
            <a:off x="2739867" y="3640771"/>
            <a:ext cx="3023291" cy="232007"/>
          </a:xfrm>
          <a:prstGeom prst="rect">
            <a:avLst/>
          </a:prstGeom>
        </p:spPr>
        <p:txBody>
          <a:bodyPr lIns="0" tIns="0" rIns="0" bIns="0" rtlCol="0" anchor="t">
            <a:spAutoFit/>
          </a:bodyPr>
          <a:lstStyle/>
          <a:p>
            <a:pPr algn="ctr">
              <a:lnSpc>
                <a:spcPts val="1869"/>
              </a:lnSpc>
            </a:pPr>
            <a:r>
              <a:rPr lang="en-US" sz="1354" spc="132">
                <a:solidFill>
                  <a:srgbClr val="F8F8F8"/>
                </a:solidFill>
                <a:latin typeface="Montserrat Light Bold"/>
              </a:rPr>
              <a:t>Background of the Project</a:t>
            </a:r>
          </a:p>
        </p:txBody>
      </p:sp>
      <p:sp>
        <p:nvSpPr>
          <p:cNvPr id="73" name="TextBox 73"/>
          <p:cNvSpPr txBox="1"/>
          <p:nvPr/>
        </p:nvSpPr>
        <p:spPr>
          <a:xfrm>
            <a:off x="2191922" y="3513290"/>
            <a:ext cx="317962" cy="446699"/>
          </a:xfrm>
          <a:prstGeom prst="rect">
            <a:avLst/>
          </a:prstGeom>
        </p:spPr>
        <p:txBody>
          <a:bodyPr lIns="0" tIns="0" rIns="0" bIns="0" rtlCol="0" anchor="t">
            <a:spAutoFit/>
          </a:bodyPr>
          <a:lstStyle/>
          <a:p>
            <a:pPr marL="0" lvl="0" indent="0" algn="l">
              <a:lnSpc>
                <a:spcPts val="3539"/>
              </a:lnSpc>
              <a:spcBef>
                <a:spcPct val="0"/>
              </a:spcBef>
            </a:pPr>
            <a:r>
              <a:rPr lang="en-US" sz="2564" spc="89">
                <a:solidFill>
                  <a:srgbClr val="010101"/>
                </a:solidFill>
                <a:latin typeface="Archivo Black"/>
              </a:rPr>
              <a:t>3</a:t>
            </a:r>
          </a:p>
        </p:txBody>
      </p:sp>
      <p:sp>
        <p:nvSpPr>
          <p:cNvPr id="74" name="TextBox 74"/>
          <p:cNvSpPr txBox="1"/>
          <p:nvPr/>
        </p:nvSpPr>
        <p:spPr>
          <a:xfrm>
            <a:off x="3287904" y="4566590"/>
            <a:ext cx="3310069" cy="222560"/>
          </a:xfrm>
          <a:prstGeom prst="rect">
            <a:avLst/>
          </a:prstGeom>
        </p:spPr>
        <p:txBody>
          <a:bodyPr lIns="0" tIns="0" rIns="0" bIns="0" rtlCol="0" anchor="t">
            <a:spAutoFit/>
          </a:bodyPr>
          <a:lstStyle/>
          <a:p>
            <a:pPr algn="ctr">
              <a:lnSpc>
                <a:spcPts val="1785"/>
              </a:lnSpc>
            </a:pPr>
            <a:r>
              <a:rPr lang="en-US" sz="1293" spc="126">
                <a:solidFill>
                  <a:srgbClr val="F8F8F8"/>
                </a:solidFill>
                <a:latin typeface="Montserrat Light Bold"/>
              </a:rPr>
              <a:t>Overview of the Sample Dataset</a:t>
            </a:r>
          </a:p>
        </p:txBody>
      </p:sp>
      <p:sp>
        <p:nvSpPr>
          <p:cNvPr id="75" name="TextBox 75"/>
          <p:cNvSpPr txBox="1"/>
          <p:nvPr/>
        </p:nvSpPr>
        <p:spPr>
          <a:xfrm>
            <a:off x="2666576" y="4434188"/>
            <a:ext cx="320055" cy="449264"/>
          </a:xfrm>
          <a:prstGeom prst="rect">
            <a:avLst/>
          </a:prstGeom>
        </p:spPr>
        <p:txBody>
          <a:bodyPr lIns="0" tIns="0" rIns="0" bIns="0" rtlCol="0" anchor="t">
            <a:spAutoFit/>
          </a:bodyPr>
          <a:lstStyle/>
          <a:p>
            <a:pPr marL="0" lvl="0" indent="0" algn="l">
              <a:lnSpc>
                <a:spcPts val="3562"/>
              </a:lnSpc>
              <a:spcBef>
                <a:spcPct val="0"/>
              </a:spcBef>
            </a:pPr>
            <a:r>
              <a:rPr lang="en-US" sz="2581" spc="90">
                <a:solidFill>
                  <a:srgbClr val="010101"/>
                </a:solidFill>
                <a:latin typeface="Archivo Black"/>
              </a:rPr>
              <a:t>4</a:t>
            </a:r>
          </a:p>
        </p:txBody>
      </p:sp>
      <p:sp>
        <p:nvSpPr>
          <p:cNvPr id="76" name="TextBox 76"/>
          <p:cNvSpPr txBox="1"/>
          <p:nvPr/>
        </p:nvSpPr>
        <p:spPr>
          <a:xfrm>
            <a:off x="3800280" y="5525500"/>
            <a:ext cx="3307770" cy="234132"/>
          </a:xfrm>
          <a:prstGeom prst="rect">
            <a:avLst/>
          </a:prstGeom>
        </p:spPr>
        <p:txBody>
          <a:bodyPr lIns="0" tIns="0" rIns="0" bIns="0" rtlCol="0" anchor="t">
            <a:spAutoFit/>
          </a:bodyPr>
          <a:lstStyle/>
          <a:p>
            <a:pPr algn="ctr">
              <a:lnSpc>
                <a:spcPts val="1803"/>
              </a:lnSpc>
            </a:pPr>
            <a:r>
              <a:rPr lang="en-US" sz="1306" spc="128">
                <a:solidFill>
                  <a:srgbClr val="F8F8F8"/>
                </a:solidFill>
                <a:latin typeface="Montserrat Light Bold"/>
              </a:rPr>
              <a:t>Project Request &amp; Tools Used </a:t>
            </a:r>
          </a:p>
        </p:txBody>
      </p:sp>
      <p:sp>
        <p:nvSpPr>
          <p:cNvPr id="77" name="TextBox 77"/>
          <p:cNvSpPr txBox="1"/>
          <p:nvPr/>
        </p:nvSpPr>
        <p:spPr>
          <a:xfrm>
            <a:off x="3172704" y="5401675"/>
            <a:ext cx="323274" cy="453208"/>
          </a:xfrm>
          <a:prstGeom prst="rect">
            <a:avLst/>
          </a:prstGeom>
        </p:spPr>
        <p:txBody>
          <a:bodyPr lIns="0" tIns="0" rIns="0" bIns="0" rtlCol="0" anchor="t">
            <a:spAutoFit/>
          </a:bodyPr>
          <a:lstStyle/>
          <a:p>
            <a:pPr marL="0" lvl="0" indent="0" algn="l">
              <a:lnSpc>
                <a:spcPts val="3598"/>
              </a:lnSpc>
              <a:spcBef>
                <a:spcPct val="0"/>
              </a:spcBef>
            </a:pPr>
            <a:r>
              <a:rPr lang="en-US" sz="2607" spc="91">
                <a:solidFill>
                  <a:srgbClr val="010101"/>
                </a:solidFill>
                <a:latin typeface="Archivo Black"/>
              </a:rPr>
              <a:t>5</a:t>
            </a:r>
          </a:p>
        </p:txBody>
      </p:sp>
      <p:sp>
        <p:nvSpPr>
          <p:cNvPr id="78" name="TextBox 78"/>
          <p:cNvSpPr txBox="1"/>
          <p:nvPr/>
        </p:nvSpPr>
        <p:spPr>
          <a:xfrm>
            <a:off x="4254649" y="6534737"/>
            <a:ext cx="3127504" cy="222929"/>
          </a:xfrm>
          <a:prstGeom prst="rect">
            <a:avLst/>
          </a:prstGeom>
        </p:spPr>
        <p:txBody>
          <a:bodyPr lIns="0" tIns="0" rIns="0" bIns="0" rtlCol="0" anchor="t">
            <a:spAutoFit/>
          </a:bodyPr>
          <a:lstStyle/>
          <a:p>
            <a:pPr algn="ctr">
              <a:lnSpc>
                <a:spcPts val="1705"/>
              </a:lnSpc>
            </a:pPr>
            <a:r>
              <a:rPr lang="en-US" sz="1235" spc="121">
                <a:solidFill>
                  <a:srgbClr val="F8F8F8"/>
                </a:solidFill>
                <a:latin typeface="Montserrat Light Bold"/>
              </a:rPr>
              <a:t>Demographic Classification</a:t>
            </a:r>
          </a:p>
        </p:txBody>
      </p:sp>
      <p:sp>
        <p:nvSpPr>
          <p:cNvPr id="79" name="TextBox 79"/>
          <p:cNvSpPr txBox="1"/>
          <p:nvPr/>
        </p:nvSpPr>
        <p:spPr>
          <a:xfrm>
            <a:off x="3661274" y="6416103"/>
            <a:ext cx="305656" cy="431623"/>
          </a:xfrm>
          <a:prstGeom prst="rect">
            <a:avLst/>
          </a:prstGeom>
        </p:spPr>
        <p:txBody>
          <a:bodyPr lIns="0" tIns="0" rIns="0" bIns="0" rtlCol="0" anchor="t">
            <a:spAutoFit/>
          </a:bodyPr>
          <a:lstStyle/>
          <a:p>
            <a:pPr marL="0" lvl="0" indent="0" algn="l">
              <a:lnSpc>
                <a:spcPts val="3402"/>
              </a:lnSpc>
              <a:spcBef>
                <a:spcPct val="0"/>
              </a:spcBef>
            </a:pPr>
            <a:r>
              <a:rPr lang="en-US" sz="2465" spc="86">
                <a:solidFill>
                  <a:srgbClr val="010101"/>
                </a:solidFill>
                <a:latin typeface="Archivo Black"/>
              </a:rPr>
              <a:t>6</a:t>
            </a:r>
          </a:p>
        </p:txBody>
      </p:sp>
      <p:sp>
        <p:nvSpPr>
          <p:cNvPr id="80" name="TextBox 80"/>
          <p:cNvSpPr txBox="1"/>
          <p:nvPr/>
        </p:nvSpPr>
        <p:spPr>
          <a:xfrm>
            <a:off x="4755417" y="7536796"/>
            <a:ext cx="4388583" cy="223374"/>
          </a:xfrm>
          <a:prstGeom prst="rect">
            <a:avLst/>
          </a:prstGeom>
        </p:spPr>
        <p:txBody>
          <a:bodyPr lIns="0" tIns="0" rIns="0" bIns="0" rtlCol="0" anchor="t">
            <a:spAutoFit/>
          </a:bodyPr>
          <a:lstStyle/>
          <a:p>
            <a:pPr algn="ctr">
              <a:lnSpc>
                <a:spcPts val="1792"/>
              </a:lnSpc>
            </a:pPr>
            <a:r>
              <a:rPr lang="en-US" sz="1299" spc="127">
                <a:solidFill>
                  <a:srgbClr val="F8F8F8"/>
                </a:solidFill>
                <a:latin typeface="Montserrat Light Bold"/>
              </a:rPr>
              <a:t>Spending Insights &amp; Income Utilization</a:t>
            </a:r>
          </a:p>
        </p:txBody>
      </p:sp>
      <p:sp>
        <p:nvSpPr>
          <p:cNvPr id="81" name="TextBox 81"/>
          <p:cNvSpPr txBox="1"/>
          <p:nvPr/>
        </p:nvSpPr>
        <p:spPr>
          <a:xfrm>
            <a:off x="4131603" y="7404017"/>
            <a:ext cx="321335" cy="450833"/>
          </a:xfrm>
          <a:prstGeom prst="rect">
            <a:avLst/>
          </a:prstGeom>
        </p:spPr>
        <p:txBody>
          <a:bodyPr lIns="0" tIns="0" rIns="0" bIns="0" rtlCol="0" anchor="t">
            <a:spAutoFit/>
          </a:bodyPr>
          <a:lstStyle/>
          <a:p>
            <a:pPr marL="0" lvl="0" indent="0" algn="l">
              <a:lnSpc>
                <a:spcPts val="3576"/>
              </a:lnSpc>
              <a:spcBef>
                <a:spcPct val="0"/>
              </a:spcBef>
            </a:pPr>
            <a:r>
              <a:rPr lang="en-US" sz="2591" spc="90">
                <a:solidFill>
                  <a:srgbClr val="010101"/>
                </a:solidFill>
                <a:latin typeface="Archivo Black"/>
              </a:rPr>
              <a:t>7</a:t>
            </a:r>
          </a:p>
        </p:txBody>
      </p:sp>
      <p:sp>
        <p:nvSpPr>
          <p:cNvPr id="82" name="TextBox 82"/>
          <p:cNvSpPr txBox="1"/>
          <p:nvPr/>
        </p:nvSpPr>
        <p:spPr>
          <a:xfrm>
            <a:off x="5206650" y="8554341"/>
            <a:ext cx="3288674" cy="223374"/>
          </a:xfrm>
          <a:prstGeom prst="rect">
            <a:avLst/>
          </a:prstGeom>
        </p:spPr>
        <p:txBody>
          <a:bodyPr lIns="0" tIns="0" rIns="0" bIns="0" rtlCol="0" anchor="t">
            <a:spAutoFit/>
          </a:bodyPr>
          <a:lstStyle/>
          <a:p>
            <a:pPr algn="ctr">
              <a:lnSpc>
                <a:spcPts val="1792"/>
              </a:lnSpc>
            </a:pPr>
            <a:r>
              <a:rPr lang="en-US" sz="1299" spc="127">
                <a:solidFill>
                  <a:srgbClr val="F8F8F8"/>
                </a:solidFill>
                <a:latin typeface="Montserrat Light Bold"/>
              </a:rPr>
              <a:t>Key Customer Segments</a:t>
            </a:r>
          </a:p>
        </p:txBody>
      </p:sp>
      <p:sp>
        <p:nvSpPr>
          <p:cNvPr id="83" name="TextBox 83"/>
          <p:cNvSpPr txBox="1"/>
          <p:nvPr/>
        </p:nvSpPr>
        <p:spPr>
          <a:xfrm>
            <a:off x="4582836" y="8421561"/>
            <a:ext cx="321335" cy="450833"/>
          </a:xfrm>
          <a:prstGeom prst="rect">
            <a:avLst/>
          </a:prstGeom>
        </p:spPr>
        <p:txBody>
          <a:bodyPr lIns="0" tIns="0" rIns="0" bIns="0" rtlCol="0" anchor="t">
            <a:spAutoFit/>
          </a:bodyPr>
          <a:lstStyle/>
          <a:p>
            <a:pPr marL="0" lvl="0" indent="0" algn="l">
              <a:lnSpc>
                <a:spcPts val="3576"/>
              </a:lnSpc>
              <a:spcBef>
                <a:spcPct val="0"/>
              </a:spcBef>
            </a:pPr>
            <a:r>
              <a:rPr lang="en-US" sz="2591" spc="90">
                <a:solidFill>
                  <a:srgbClr val="010101"/>
                </a:solidFill>
                <a:latin typeface="Archivo Black"/>
              </a:rPr>
              <a:t>8</a:t>
            </a:r>
          </a:p>
        </p:txBody>
      </p:sp>
      <p:sp>
        <p:nvSpPr>
          <p:cNvPr id="84" name="TextBox 84"/>
          <p:cNvSpPr txBox="1"/>
          <p:nvPr/>
        </p:nvSpPr>
        <p:spPr>
          <a:xfrm>
            <a:off x="5620994" y="9547498"/>
            <a:ext cx="4315799" cy="223374"/>
          </a:xfrm>
          <a:prstGeom prst="rect">
            <a:avLst/>
          </a:prstGeom>
        </p:spPr>
        <p:txBody>
          <a:bodyPr lIns="0" tIns="0" rIns="0" bIns="0" rtlCol="0" anchor="t">
            <a:spAutoFit/>
          </a:bodyPr>
          <a:lstStyle/>
          <a:p>
            <a:pPr algn="ctr">
              <a:lnSpc>
                <a:spcPts val="1792"/>
              </a:lnSpc>
            </a:pPr>
            <a:r>
              <a:rPr lang="en-US" sz="1299" spc="127">
                <a:solidFill>
                  <a:srgbClr val="F8F8F8"/>
                </a:solidFill>
                <a:latin typeface="Montserrat Light Bold"/>
              </a:rPr>
              <a:t>Credit Card Feature Recommendations</a:t>
            </a:r>
          </a:p>
        </p:txBody>
      </p:sp>
      <p:sp>
        <p:nvSpPr>
          <p:cNvPr id="85" name="TextBox 85"/>
          <p:cNvSpPr txBox="1"/>
          <p:nvPr/>
        </p:nvSpPr>
        <p:spPr>
          <a:xfrm>
            <a:off x="4997180" y="9414719"/>
            <a:ext cx="321335" cy="450833"/>
          </a:xfrm>
          <a:prstGeom prst="rect">
            <a:avLst/>
          </a:prstGeom>
        </p:spPr>
        <p:txBody>
          <a:bodyPr lIns="0" tIns="0" rIns="0" bIns="0" rtlCol="0" anchor="t">
            <a:spAutoFit/>
          </a:bodyPr>
          <a:lstStyle/>
          <a:p>
            <a:pPr marL="0" lvl="0" indent="0" algn="l">
              <a:lnSpc>
                <a:spcPts val="3576"/>
              </a:lnSpc>
              <a:spcBef>
                <a:spcPct val="0"/>
              </a:spcBef>
            </a:pPr>
            <a:r>
              <a:rPr lang="en-US" sz="2591" spc="90">
                <a:solidFill>
                  <a:srgbClr val="010101"/>
                </a:solidFill>
                <a:latin typeface="Archivo Black"/>
              </a:rPr>
              <a:t>9</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018" y="3341990"/>
            <a:ext cx="18566036" cy="1579234"/>
          </a:xfrm>
          <a:custGeom>
            <a:avLst/>
            <a:gdLst/>
            <a:ahLst/>
            <a:cxnLst/>
            <a:rect l="l" t="t" r="r" b="b"/>
            <a:pathLst>
              <a:path w="18566036" h="1579234">
                <a:moveTo>
                  <a:pt x="0" y="0"/>
                </a:moveTo>
                <a:lnTo>
                  <a:pt x="18566036" y="0"/>
                </a:lnTo>
                <a:lnTo>
                  <a:pt x="18566036" y="1579234"/>
                </a:lnTo>
                <a:lnTo>
                  <a:pt x="0" y="1579234"/>
                </a:lnTo>
                <a:lnTo>
                  <a:pt x="0" y="0"/>
                </a:lnTo>
                <a:close/>
              </a:path>
            </a:pathLst>
          </a:custGeom>
          <a:blipFill>
            <a:blip r:embed="rId2"/>
            <a:stretch>
              <a:fillRect t="-25272" b="-25272"/>
            </a:stretch>
          </a:blipFill>
        </p:spPr>
        <p:txBody>
          <a:bodyPr/>
          <a:lstStyle/>
          <a:p>
            <a:endParaRPr lang="en-IN"/>
          </a:p>
        </p:txBody>
      </p:sp>
      <p:sp>
        <p:nvSpPr>
          <p:cNvPr id="3" name="Freeform 3"/>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622307" y="5146927"/>
            <a:ext cx="1618298" cy="1618292"/>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124" b="-124"/>
              </a:stretch>
            </a:blipFill>
          </p:spPr>
          <p:txBody>
            <a:bodyPr/>
            <a:lstStyle/>
            <a:p>
              <a:endParaRPr lang="en-IN"/>
            </a:p>
          </p:txBody>
        </p:sp>
      </p:grpSp>
      <p:sp>
        <p:nvSpPr>
          <p:cNvPr id="6" name="TextBox 6"/>
          <p:cNvSpPr txBox="1"/>
          <p:nvPr/>
        </p:nvSpPr>
        <p:spPr>
          <a:xfrm>
            <a:off x="878508" y="807708"/>
            <a:ext cx="8586180" cy="695050"/>
          </a:xfrm>
          <a:prstGeom prst="rect">
            <a:avLst/>
          </a:prstGeom>
        </p:spPr>
        <p:txBody>
          <a:bodyPr lIns="0" tIns="0" rIns="0" bIns="0" rtlCol="0" anchor="t">
            <a:spAutoFit/>
          </a:bodyPr>
          <a:lstStyle/>
          <a:p>
            <a:pPr algn="ctr">
              <a:lnSpc>
                <a:spcPts val="5766"/>
              </a:lnSpc>
            </a:pPr>
            <a:r>
              <a:rPr lang="en-US" sz="4178" spc="221">
                <a:solidFill>
                  <a:srgbClr val="131211"/>
                </a:solidFill>
                <a:latin typeface="Montserrat Classic Bold"/>
              </a:rPr>
              <a:t>Introduction to Mitron Bank</a:t>
            </a:r>
          </a:p>
        </p:txBody>
      </p:sp>
      <p:sp>
        <p:nvSpPr>
          <p:cNvPr id="7" name="TextBox 7"/>
          <p:cNvSpPr txBox="1"/>
          <p:nvPr/>
        </p:nvSpPr>
        <p:spPr>
          <a:xfrm>
            <a:off x="1028700" y="1565782"/>
            <a:ext cx="565097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rPr>
              <a:t>Legacy Financial Institution</a:t>
            </a:r>
          </a:p>
        </p:txBody>
      </p:sp>
      <p:sp>
        <p:nvSpPr>
          <p:cNvPr id="8" name="TextBox 8"/>
          <p:cNvSpPr txBox="1"/>
          <p:nvPr/>
        </p:nvSpPr>
        <p:spPr>
          <a:xfrm>
            <a:off x="167422" y="6727119"/>
            <a:ext cx="5004176" cy="428073"/>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Bold"/>
              </a:rPr>
              <a:t>Established Reputation</a:t>
            </a:r>
          </a:p>
        </p:txBody>
      </p:sp>
      <p:sp>
        <p:nvSpPr>
          <p:cNvPr id="9" name="TextBox 9"/>
          <p:cNvSpPr txBox="1"/>
          <p:nvPr/>
        </p:nvSpPr>
        <p:spPr>
          <a:xfrm>
            <a:off x="5956031" y="6722356"/>
            <a:ext cx="5889083" cy="428073"/>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Bold"/>
              </a:rPr>
              <a:t>Headquartered in Hyderabad</a:t>
            </a:r>
          </a:p>
        </p:txBody>
      </p:sp>
      <p:sp>
        <p:nvSpPr>
          <p:cNvPr id="10" name="TextBox 10"/>
          <p:cNvSpPr txBox="1"/>
          <p:nvPr/>
        </p:nvSpPr>
        <p:spPr>
          <a:xfrm>
            <a:off x="12256699" y="6756100"/>
            <a:ext cx="6552764" cy="428073"/>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Bold"/>
              </a:rPr>
              <a:t>Broadening Product Offerings</a:t>
            </a:r>
          </a:p>
        </p:txBody>
      </p:sp>
      <p:sp>
        <p:nvSpPr>
          <p:cNvPr id="11" name="TextBox 11"/>
          <p:cNvSpPr txBox="1"/>
          <p:nvPr/>
        </p:nvSpPr>
        <p:spPr>
          <a:xfrm>
            <a:off x="167422" y="7244421"/>
            <a:ext cx="5382340" cy="1564977"/>
          </a:xfrm>
          <a:prstGeom prst="rect">
            <a:avLst/>
          </a:prstGeom>
        </p:spPr>
        <p:txBody>
          <a:bodyPr lIns="0" tIns="0" rIns="0" bIns="0" rtlCol="0" anchor="t">
            <a:spAutoFit/>
          </a:bodyPr>
          <a:lstStyle/>
          <a:p>
            <a:pPr algn="l">
              <a:lnSpc>
                <a:spcPts val="2931"/>
              </a:lnSpc>
            </a:pPr>
            <a:r>
              <a:rPr lang="en-US" sz="2124" spc="208">
                <a:solidFill>
                  <a:srgbClr val="231F20"/>
                </a:solidFill>
                <a:latin typeface="Arimo"/>
              </a:rPr>
              <a:t>Mitron Bank is a well-established financial institution with a long history of serving customers.</a:t>
            </a:r>
          </a:p>
          <a:p>
            <a:pPr algn="l">
              <a:lnSpc>
                <a:spcPts val="3621"/>
              </a:lnSpc>
            </a:pPr>
            <a:endParaRPr lang="en-US" sz="2124" spc="208">
              <a:solidFill>
                <a:srgbClr val="231F20"/>
              </a:solidFill>
              <a:latin typeface="Arimo"/>
            </a:endParaRPr>
          </a:p>
        </p:txBody>
      </p:sp>
      <p:sp>
        <p:nvSpPr>
          <p:cNvPr id="12" name="TextBox 12"/>
          <p:cNvSpPr txBox="1"/>
          <p:nvPr/>
        </p:nvSpPr>
        <p:spPr>
          <a:xfrm>
            <a:off x="5956031" y="7244421"/>
            <a:ext cx="5650973" cy="1564977"/>
          </a:xfrm>
          <a:prstGeom prst="rect">
            <a:avLst/>
          </a:prstGeom>
        </p:spPr>
        <p:txBody>
          <a:bodyPr lIns="0" tIns="0" rIns="0" bIns="0" rtlCol="0" anchor="t">
            <a:spAutoFit/>
          </a:bodyPr>
          <a:lstStyle/>
          <a:p>
            <a:pPr algn="l">
              <a:lnSpc>
                <a:spcPts val="2931"/>
              </a:lnSpc>
            </a:pPr>
            <a:r>
              <a:rPr lang="en-US" sz="2124" spc="208">
                <a:solidFill>
                  <a:srgbClr val="231F20"/>
                </a:solidFill>
                <a:latin typeface="Arimo"/>
              </a:rPr>
              <a:t>The bank's main headquarters is located in Hyderabad, a major city in India.</a:t>
            </a:r>
          </a:p>
          <a:p>
            <a:pPr algn="l">
              <a:lnSpc>
                <a:spcPts val="3621"/>
              </a:lnSpc>
            </a:pPr>
            <a:endParaRPr lang="en-US" sz="2124" spc="208">
              <a:solidFill>
                <a:srgbClr val="231F20"/>
              </a:solidFill>
              <a:latin typeface="Arimo"/>
            </a:endParaRPr>
          </a:p>
        </p:txBody>
      </p:sp>
      <p:sp>
        <p:nvSpPr>
          <p:cNvPr id="13" name="TextBox 13"/>
          <p:cNvSpPr txBox="1"/>
          <p:nvPr/>
        </p:nvSpPr>
        <p:spPr>
          <a:xfrm>
            <a:off x="12256699" y="7244421"/>
            <a:ext cx="5650973" cy="1564977"/>
          </a:xfrm>
          <a:prstGeom prst="rect">
            <a:avLst/>
          </a:prstGeom>
        </p:spPr>
        <p:txBody>
          <a:bodyPr lIns="0" tIns="0" rIns="0" bIns="0" rtlCol="0" anchor="t">
            <a:spAutoFit/>
          </a:bodyPr>
          <a:lstStyle/>
          <a:p>
            <a:pPr algn="l">
              <a:lnSpc>
                <a:spcPts val="2931"/>
              </a:lnSpc>
            </a:pPr>
            <a:r>
              <a:rPr lang="en-US" sz="2124" spc="208">
                <a:solidFill>
                  <a:srgbClr val="231F20"/>
                </a:solidFill>
                <a:latin typeface="Arimo"/>
              </a:rPr>
              <a:t>Mitron Bank aims to expand its product offerings in the financial market.</a:t>
            </a:r>
          </a:p>
          <a:p>
            <a:pPr algn="l">
              <a:lnSpc>
                <a:spcPts val="3621"/>
              </a:lnSpc>
            </a:pPr>
            <a:endParaRPr lang="en-US" sz="2124" spc="208">
              <a:solidFill>
                <a:srgbClr val="231F20"/>
              </a:solidFill>
              <a:latin typeface="Arimo"/>
            </a:endParaRPr>
          </a:p>
        </p:txBody>
      </p:sp>
      <p:grpSp>
        <p:nvGrpSpPr>
          <p:cNvPr id="14" name="Group 14"/>
          <p:cNvGrpSpPr/>
          <p:nvPr/>
        </p:nvGrpSpPr>
        <p:grpSpPr>
          <a:xfrm>
            <a:off x="6439503" y="5175908"/>
            <a:ext cx="1618298" cy="1618292"/>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9038" r="-29038"/>
              </a:stretch>
            </a:blipFill>
          </p:spPr>
          <p:txBody>
            <a:bodyPr/>
            <a:lstStyle/>
            <a:p>
              <a:endParaRPr lang="en-IN"/>
            </a:p>
          </p:txBody>
        </p:sp>
      </p:grpSp>
      <p:grpSp>
        <p:nvGrpSpPr>
          <p:cNvPr id="16" name="Group 16"/>
          <p:cNvGrpSpPr/>
          <p:nvPr/>
        </p:nvGrpSpPr>
        <p:grpSpPr>
          <a:xfrm>
            <a:off x="12375404" y="5175908"/>
            <a:ext cx="1618298" cy="1618292"/>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8517" r="-8517"/>
              </a:stretch>
            </a:blipFill>
          </p:spPr>
          <p:txBody>
            <a:bodyPr/>
            <a:lstStyle/>
            <a:p>
              <a:endParaRPr lang="en-IN"/>
            </a:p>
          </p:txBody>
        </p:sp>
      </p:grpSp>
      <p:sp>
        <p:nvSpPr>
          <p:cNvPr id="18" name="Freeform 18"/>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7"/>
            <a:stretch>
              <a:fillRect l="-3537" r="-3537"/>
            </a:stretch>
          </a:blipFill>
        </p:spPr>
        <p:txBody>
          <a:bodyPr/>
          <a:lstStyle/>
          <a:p>
            <a:endParaRPr lang="en-IN"/>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3508" y="2089105"/>
            <a:ext cx="18450050" cy="4398893"/>
          </a:xfrm>
          <a:custGeom>
            <a:avLst/>
            <a:gdLst/>
            <a:ahLst/>
            <a:cxnLst/>
            <a:rect l="l" t="t" r="r" b="b"/>
            <a:pathLst>
              <a:path w="18450050" h="4398893">
                <a:moveTo>
                  <a:pt x="0" y="0"/>
                </a:moveTo>
                <a:lnTo>
                  <a:pt x="18450050" y="0"/>
                </a:lnTo>
                <a:lnTo>
                  <a:pt x="18450050" y="4398893"/>
                </a:lnTo>
                <a:lnTo>
                  <a:pt x="0" y="4398893"/>
                </a:lnTo>
                <a:lnTo>
                  <a:pt x="0" y="0"/>
                </a:lnTo>
                <a:close/>
              </a:path>
            </a:pathLst>
          </a:custGeom>
          <a:blipFill>
            <a:blip r:embed="rId2"/>
            <a:stretch>
              <a:fillRect t="-7314" b="-7314"/>
            </a:stretch>
          </a:blipFill>
        </p:spPr>
        <p:txBody>
          <a:bodyPr/>
          <a:lstStyle/>
          <a:p>
            <a:endParaRPr lang="en-IN"/>
          </a:p>
        </p:txBody>
      </p:sp>
      <p:sp>
        <p:nvSpPr>
          <p:cNvPr id="3" name="TextBox 3"/>
          <p:cNvSpPr txBox="1"/>
          <p:nvPr/>
        </p:nvSpPr>
        <p:spPr>
          <a:xfrm>
            <a:off x="878508" y="807708"/>
            <a:ext cx="8586180"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Objective of the Project</a:t>
            </a:r>
          </a:p>
        </p:txBody>
      </p:sp>
      <p:sp>
        <p:nvSpPr>
          <p:cNvPr id="4" name="TextBox 4"/>
          <p:cNvSpPr txBox="1"/>
          <p:nvPr/>
        </p:nvSpPr>
        <p:spPr>
          <a:xfrm>
            <a:off x="878508" y="1565782"/>
            <a:ext cx="565097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rPr>
              <a:t>Introducing New Credit Cards</a:t>
            </a:r>
          </a:p>
        </p:txBody>
      </p:sp>
      <p:sp>
        <p:nvSpPr>
          <p:cNvPr id="5" name="TextBox 5"/>
          <p:cNvSpPr txBox="1"/>
          <p:nvPr/>
        </p:nvSpPr>
        <p:spPr>
          <a:xfrm>
            <a:off x="167422" y="6746575"/>
            <a:ext cx="5382340" cy="404070"/>
          </a:xfrm>
          <a:prstGeom prst="rect">
            <a:avLst/>
          </a:prstGeom>
        </p:spPr>
        <p:txBody>
          <a:bodyPr lIns="0" tIns="0" rIns="0" bIns="0" rtlCol="0" anchor="t">
            <a:spAutoFit/>
          </a:bodyPr>
          <a:lstStyle/>
          <a:p>
            <a:pPr algn="l">
              <a:lnSpc>
                <a:spcPts val="3207"/>
              </a:lnSpc>
            </a:pPr>
            <a:r>
              <a:rPr lang="en-US" sz="2324" spc="227">
                <a:solidFill>
                  <a:srgbClr val="231F20"/>
                </a:solidFill>
                <a:latin typeface="Montserrat Light Bold"/>
              </a:rPr>
              <a:t>Diversify Product Portfolio</a:t>
            </a:r>
          </a:p>
        </p:txBody>
      </p:sp>
      <p:sp>
        <p:nvSpPr>
          <p:cNvPr id="6" name="TextBox 6"/>
          <p:cNvSpPr txBox="1"/>
          <p:nvPr/>
        </p:nvSpPr>
        <p:spPr>
          <a:xfrm>
            <a:off x="5993666" y="6746575"/>
            <a:ext cx="6300669" cy="404070"/>
          </a:xfrm>
          <a:prstGeom prst="rect">
            <a:avLst/>
          </a:prstGeom>
        </p:spPr>
        <p:txBody>
          <a:bodyPr lIns="0" tIns="0" rIns="0" bIns="0" rtlCol="0" anchor="t">
            <a:spAutoFit/>
          </a:bodyPr>
          <a:lstStyle/>
          <a:p>
            <a:pPr algn="l">
              <a:lnSpc>
                <a:spcPts val="3207"/>
              </a:lnSpc>
            </a:pPr>
            <a:r>
              <a:rPr lang="en-US" sz="2324" spc="227">
                <a:solidFill>
                  <a:srgbClr val="231F20"/>
                </a:solidFill>
                <a:latin typeface="Montserrat Light Bold"/>
              </a:rPr>
              <a:t>Reach New Customer Segments</a:t>
            </a:r>
          </a:p>
        </p:txBody>
      </p:sp>
      <p:sp>
        <p:nvSpPr>
          <p:cNvPr id="7" name="TextBox 7"/>
          <p:cNvSpPr txBox="1"/>
          <p:nvPr/>
        </p:nvSpPr>
        <p:spPr>
          <a:xfrm>
            <a:off x="12983587" y="6746575"/>
            <a:ext cx="6552764" cy="404070"/>
          </a:xfrm>
          <a:prstGeom prst="rect">
            <a:avLst/>
          </a:prstGeom>
        </p:spPr>
        <p:txBody>
          <a:bodyPr lIns="0" tIns="0" rIns="0" bIns="0" rtlCol="0" anchor="t">
            <a:spAutoFit/>
          </a:bodyPr>
          <a:lstStyle/>
          <a:p>
            <a:pPr algn="l">
              <a:lnSpc>
                <a:spcPts val="3207"/>
              </a:lnSpc>
            </a:pPr>
            <a:r>
              <a:rPr lang="en-US" sz="2324" spc="227">
                <a:solidFill>
                  <a:srgbClr val="231F20"/>
                </a:solidFill>
                <a:latin typeface="Montserrat Light Bold"/>
              </a:rPr>
              <a:t>Increase Market Presence</a:t>
            </a:r>
          </a:p>
        </p:txBody>
      </p:sp>
      <p:sp>
        <p:nvSpPr>
          <p:cNvPr id="8" name="TextBox 8"/>
          <p:cNvSpPr txBox="1"/>
          <p:nvPr/>
        </p:nvSpPr>
        <p:spPr>
          <a:xfrm>
            <a:off x="167422" y="7244421"/>
            <a:ext cx="5382340" cy="1564977"/>
          </a:xfrm>
          <a:prstGeom prst="rect">
            <a:avLst/>
          </a:prstGeom>
        </p:spPr>
        <p:txBody>
          <a:bodyPr lIns="0" tIns="0" rIns="0" bIns="0" rtlCol="0" anchor="t">
            <a:spAutoFit/>
          </a:bodyPr>
          <a:lstStyle/>
          <a:p>
            <a:pPr algn="ctr">
              <a:lnSpc>
                <a:spcPts val="2931"/>
              </a:lnSpc>
            </a:pPr>
            <a:r>
              <a:rPr lang="en-US" sz="2124" spc="208">
                <a:solidFill>
                  <a:srgbClr val="231F20"/>
                </a:solidFill>
                <a:latin typeface="Arimo"/>
              </a:rPr>
              <a:t>The objective is to introduce a new line of credit cards to broaden Mitron Bank's product portfolio.</a:t>
            </a:r>
          </a:p>
          <a:p>
            <a:pPr algn="ctr">
              <a:lnSpc>
                <a:spcPts val="3621"/>
              </a:lnSpc>
            </a:pPr>
            <a:endParaRPr lang="en-US" sz="2124" spc="208">
              <a:solidFill>
                <a:srgbClr val="231F20"/>
              </a:solidFill>
              <a:latin typeface="Arimo"/>
            </a:endParaRPr>
          </a:p>
        </p:txBody>
      </p:sp>
      <p:sp>
        <p:nvSpPr>
          <p:cNvPr id="9" name="TextBox 9"/>
          <p:cNvSpPr txBox="1"/>
          <p:nvPr/>
        </p:nvSpPr>
        <p:spPr>
          <a:xfrm>
            <a:off x="5752897" y="7244421"/>
            <a:ext cx="6201749" cy="1564977"/>
          </a:xfrm>
          <a:prstGeom prst="rect">
            <a:avLst/>
          </a:prstGeom>
        </p:spPr>
        <p:txBody>
          <a:bodyPr lIns="0" tIns="0" rIns="0" bIns="0" rtlCol="0" anchor="t">
            <a:spAutoFit/>
          </a:bodyPr>
          <a:lstStyle/>
          <a:p>
            <a:pPr algn="ctr">
              <a:lnSpc>
                <a:spcPts val="2931"/>
              </a:lnSpc>
            </a:pPr>
            <a:r>
              <a:rPr lang="en-US" sz="2124" spc="208">
                <a:solidFill>
                  <a:srgbClr val="231F20"/>
                </a:solidFill>
                <a:latin typeface="Arimo"/>
              </a:rPr>
              <a:t>The project aims to attract new customers by offering credit cards tailored to their needs.</a:t>
            </a:r>
          </a:p>
          <a:p>
            <a:pPr algn="l">
              <a:lnSpc>
                <a:spcPts val="3621"/>
              </a:lnSpc>
            </a:pPr>
            <a:endParaRPr lang="en-US" sz="2124" spc="208">
              <a:solidFill>
                <a:srgbClr val="231F20"/>
              </a:solidFill>
              <a:latin typeface="Arimo"/>
            </a:endParaRPr>
          </a:p>
        </p:txBody>
      </p:sp>
      <p:sp>
        <p:nvSpPr>
          <p:cNvPr id="10" name="TextBox 10"/>
          <p:cNvSpPr txBox="1"/>
          <p:nvPr/>
        </p:nvSpPr>
        <p:spPr>
          <a:xfrm>
            <a:off x="12825568" y="7206321"/>
            <a:ext cx="5180974" cy="1523067"/>
          </a:xfrm>
          <a:prstGeom prst="rect">
            <a:avLst/>
          </a:prstGeom>
        </p:spPr>
        <p:txBody>
          <a:bodyPr lIns="0" tIns="0" rIns="0" bIns="0" rtlCol="0" anchor="t">
            <a:spAutoFit/>
          </a:bodyPr>
          <a:lstStyle/>
          <a:p>
            <a:pPr marL="0" lvl="1" indent="0" algn="ctr">
              <a:lnSpc>
                <a:spcPts val="2931"/>
              </a:lnSpc>
              <a:spcBef>
                <a:spcPct val="0"/>
              </a:spcBef>
            </a:pPr>
            <a:r>
              <a:rPr lang="en-US" sz="2124" u="none" strike="noStrike" spc="208">
                <a:solidFill>
                  <a:srgbClr val="231F20"/>
                </a:solidFill>
                <a:latin typeface="Arial"/>
              </a:rPr>
              <a:t>By expanding into credit cards, Mitron Bank aims to increase its market share and compete with other financial institutions.</a:t>
            </a:r>
          </a:p>
        </p:txBody>
      </p:sp>
      <p:sp>
        <p:nvSpPr>
          <p:cNvPr id="11" name="Freeform 11"/>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3"/>
            <a:stretch>
              <a:fillRect/>
            </a:stretch>
          </a:blipFill>
        </p:spPr>
        <p:txBody>
          <a:bodyPr/>
          <a:lstStyle/>
          <a:p>
            <a:endParaRPr lang="en-IN"/>
          </a:p>
        </p:txBody>
      </p:sp>
      <p:sp>
        <p:nvSpPr>
          <p:cNvPr id="12" name="Freeform 12"/>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4"/>
            <a:stretch>
              <a:fillRect l="-3537" r="-3537"/>
            </a:stretch>
          </a:blipFill>
        </p:spPr>
        <p:txBody>
          <a:bodyPr/>
          <a:lstStyle/>
          <a:p>
            <a:endParaRPr lang="en-IN"/>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7149" y="2555830"/>
            <a:ext cx="2582886" cy="1432874"/>
            <a:chOff x="0" y="0"/>
            <a:chExt cx="4166148" cy="2311200"/>
          </a:xfrm>
        </p:grpSpPr>
        <p:sp>
          <p:nvSpPr>
            <p:cNvPr id="3" name="Freeform 3"/>
            <p:cNvSpPr/>
            <p:nvPr/>
          </p:nvSpPr>
          <p:spPr>
            <a:xfrm>
              <a:off x="0" y="0"/>
              <a:ext cx="4166085" cy="2311146"/>
            </a:xfrm>
            <a:custGeom>
              <a:avLst/>
              <a:gdLst/>
              <a:ahLst/>
              <a:cxnLst/>
              <a:rect l="l" t="t" r="r" b="b"/>
              <a:pathLst>
                <a:path w="4166085" h="2311146">
                  <a:moveTo>
                    <a:pt x="4166085" y="1243076"/>
                  </a:moveTo>
                  <a:cubicBezTo>
                    <a:pt x="3188007" y="1031875"/>
                    <a:pt x="3188007" y="1031875"/>
                    <a:pt x="3188007" y="1031875"/>
                  </a:cubicBezTo>
                  <a:cubicBezTo>
                    <a:pt x="3320809" y="905129"/>
                    <a:pt x="3320809" y="905129"/>
                    <a:pt x="3320809" y="905129"/>
                  </a:cubicBezTo>
                  <a:cubicBezTo>
                    <a:pt x="2964635" y="573278"/>
                    <a:pt x="2493596" y="374142"/>
                    <a:pt x="1968367" y="374142"/>
                  </a:cubicBezTo>
                  <a:cubicBezTo>
                    <a:pt x="887508" y="374142"/>
                    <a:pt x="12084" y="1237107"/>
                    <a:pt x="0" y="2311146"/>
                  </a:cubicBezTo>
                  <a:cubicBezTo>
                    <a:pt x="12084" y="1031875"/>
                    <a:pt x="1056690" y="0"/>
                    <a:pt x="2336625" y="0"/>
                  </a:cubicBezTo>
                  <a:cubicBezTo>
                    <a:pt x="2867960" y="0"/>
                    <a:pt x="3357062" y="175006"/>
                    <a:pt x="3749489" y="476758"/>
                  </a:cubicBezTo>
                  <a:cubicBezTo>
                    <a:pt x="3852144" y="374142"/>
                    <a:pt x="3852144" y="374142"/>
                    <a:pt x="3852144" y="374142"/>
                  </a:cubicBezTo>
                  <a:lnTo>
                    <a:pt x="4166085"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IN"/>
            </a:p>
          </p:txBody>
        </p:sp>
      </p:grpSp>
      <p:grpSp>
        <p:nvGrpSpPr>
          <p:cNvPr id="4" name="Group 4"/>
          <p:cNvGrpSpPr/>
          <p:nvPr/>
        </p:nvGrpSpPr>
        <p:grpSpPr>
          <a:xfrm>
            <a:off x="1668031" y="2954892"/>
            <a:ext cx="2087711" cy="2089050"/>
            <a:chOff x="0" y="0"/>
            <a:chExt cx="3367440" cy="3369600"/>
          </a:xfrm>
        </p:grpSpPr>
        <p:sp>
          <p:nvSpPr>
            <p:cNvPr id="5" name="Freeform 5"/>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a:p>
          </p:txBody>
        </p:sp>
      </p:grpSp>
      <p:grpSp>
        <p:nvGrpSpPr>
          <p:cNvPr id="6" name="Group 6"/>
          <p:cNvGrpSpPr/>
          <p:nvPr/>
        </p:nvGrpSpPr>
        <p:grpSpPr>
          <a:xfrm>
            <a:off x="6881944" y="3612854"/>
            <a:ext cx="2582745" cy="1431089"/>
            <a:chOff x="0" y="0"/>
            <a:chExt cx="4165920" cy="2308320"/>
          </a:xfrm>
        </p:grpSpPr>
        <p:sp>
          <p:nvSpPr>
            <p:cNvPr id="7" name="Freeform 7"/>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IN"/>
            </a:p>
          </p:txBody>
        </p:sp>
      </p:grpSp>
      <p:sp>
        <p:nvSpPr>
          <p:cNvPr id="8" name="Freeform 8"/>
          <p:cNvSpPr/>
          <p:nvPr/>
        </p:nvSpPr>
        <p:spPr>
          <a:xfrm>
            <a:off x="2223358" y="3436021"/>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7129237" y="2456272"/>
            <a:ext cx="2088157" cy="2086818"/>
            <a:chOff x="0" y="0"/>
            <a:chExt cx="3368160" cy="3366000"/>
          </a:xfrm>
        </p:grpSpPr>
        <p:sp>
          <p:nvSpPr>
            <p:cNvPr id="10" name="Freeform 10"/>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a:p>
          </p:txBody>
        </p:sp>
      </p:grpSp>
      <p:grpSp>
        <p:nvGrpSpPr>
          <p:cNvPr id="11" name="Group 11"/>
          <p:cNvGrpSpPr/>
          <p:nvPr/>
        </p:nvGrpSpPr>
        <p:grpSpPr>
          <a:xfrm>
            <a:off x="13681242" y="2555830"/>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IN"/>
            </a:p>
          </p:txBody>
        </p:sp>
      </p:grpSp>
      <p:grpSp>
        <p:nvGrpSpPr>
          <p:cNvPr id="13" name="Group 13"/>
          <p:cNvGrpSpPr/>
          <p:nvPr/>
        </p:nvGrpSpPr>
        <p:grpSpPr>
          <a:xfrm>
            <a:off x="13782124" y="2954892"/>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a:p>
          </p:txBody>
        </p:sp>
      </p:grpSp>
      <p:sp>
        <p:nvSpPr>
          <p:cNvPr id="15" name="Freeform 15"/>
          <p:cNvSpPr/>
          <p:nvPr/>
        </p:nvSpPr>
        <p:spPr>
          <a:xfrm>
            <a:off x="7914593" y="3276428"/>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6" name="Group 16"/>
          <p:cNvGrpSpPr/>
          <p:nvPr/>
        </p:nvGrpSpPr>
        <p:grpSpPr>
          <a:xfrm>
            <a:off x="13946610" y="3665660"/>
            <a:ext cx="1758739" cy="667514"/>
            <a:chOff x="0" y="0"/>
            <a:chExt cx="463207" cy="175806"/>
          </a:xfrm>
        </p:grpSpPr>
        <p:sp>
          <p:nvSpPr>
            <p:cNvPr id="17" name="Freeform 17"/>
            <p:cNvSpPr/>
            <p:nvPr/>
          </p:nvSpPr>
          <p:spPr>
            <a:xfrm>
              <a:off x="0" y="0"/>
              <a:ext cx="463207" cy="175806"/>
            </a:xfrm>
            <a:custGeom>
              <a:avLst/>
              <a:gdLst/>
              <a:ahLst/>
              <a:cxnLst/>
              <a:rect l="l" t="t" r="r" b="b"/>
              <a:pathLst>
                <a:path w="463207" h="175806">
                  <a:moveTo>
                    <a:pt x="0" y="0"/>
                  </a:moveTo>
                  <a:lnTo>
                    <a:pt x="463207" y="0"/>
                  </a:lnTo>
                  <a:lnTo>
                    <a:pt x="463207" y="175806"/>
                  </a:lnTo>
                  <a:lnTo>
                    <a:pt x="0" y="175806"/>
                  </a:lnTo>
                  <a:close/>
                </a:path>
              </a:pathLst>
            </a:custGeom>
            <a:solidFill>
              <a:srgbClr val="F2F4F5"/>
            </a:solidFill>
          </p:spPr>
          <p:txBody>
            <a:bodyPr/>
            <a:lstStyle/>
            <a:p>
              <a:endParaRPr lang="en-IN"/>
            </a:p>
          </p:txBody>
        </p:sp>
        <p:sp>
          <p:nvSpPr>
            <p:cNvPr id="18" name="TextBox 18"/>
            <p:cNvSpPr txBox="1"/>
            <p:nvPr/>
          </p:nvSpPr>
          <p:spPr>
            <a:xfrm>
              <a:off x="0" y="-19050"/>
              <a:ext cx="463207" cy="194856"/>
            </a:xfrm>
            <a:prstGeom prst="rect">
              <a:avLst/>
            </a:prstGeom>
          </p:spPr>
          <p:txBody>
            <a:bodyPr lIns="50800" tIns="50800" rIns="50800" bIns="50800" rtlCol="0" anchor="ctr"/>
            <a:lstStyle/>
            <a:p>
              <a:pPr algn="ctr">
                <a:lnSpc>
                  <a:spcPts val="2859"/>
                </a:lnSpc>
              </a:pPr>
              <a:endParaRPr/>
            </a:p>
          </p:txBody>
        </p:sp>
      </p:grpSp>
      <p:sp>
        <p:nvSpPr>
          <p:cNvPr id="19" name="Freeform 19"/>
          <p:cNvSpPr/>
          <p:nvPr/>
        </p:nvSpPr>
        <p:spPr>
          <a:xfrm>
            <a:off x="14179563" y="3741402"/>
            <a:ext cx="1435080" cy="516031"/>
          </a:xfrm>
          <a:custGeom>
            <a:avLst/>
            <a:gdLst/>
            <a:ahLst/>
            <a:cxnLst/>
            <a:rect l="l" t="t" r="r" b="b"/>
            <a:pathLst>
              <a:path w="1435080" h="516031">
                <a:moveTo>
                  <a:pt x="0" y="0"/>
                </a:moveTo>
                <a:lnTo>
                  <a:pt x="1435080" y="0"/>
                </a:lnTo>
                <a:lnTo>
                  <a:pt x="1435080" y="516031"/>
                </a:lnTo>
                <a:lnTo>
                  <a:pt x="0" y="516031"/>
                </a:lnTo>
                <a:lnTo>
                  <a:pt x="0" y="0"/>
                </a:lnTo>
                <a:close/>
              </a:path>
            </a:pathLst>
          </a:custGeom>
          <a:blipFill>
            <a:blip r:embed="rId6"/>
            <a:stretch>
              <a:fillRect/>
            </a:stretch>
          </a:blipFill>
        </p:spPr>
        <p:txBody>
          <a:bodyPr/>
          <a:lstStyle/>
          <a:p>
            <a:endParaRPr lang="en-IN"/>
          </a:p>
        </p:txBody>
      </p:sp>
      <p:sp>
        <p:nvSpPr>
          <p:cNvPr id="20" name="Freeform 20"/>
          <p:cNvSpPr/>
          <p:nvPr/>
        </p:nvSpPr>
        <p:spPr>
          <a:xfrm>
            <a:off x="-187070" y="7278239"/>
            <a:ext cx="16901568" cy="2727772"/>
          </a:xfrm>
          <a:custGeom>
            <a:avLst/>
            <a:gdLst/>
            <a:ahLst/>
            <a:cxnLst/>
            <a:rect l="l" t="t" r="r" b="b"/>
            <a:pathLst>
              <a:path w="16901568" h="2727772">
                <a:moveTo>
                  <a:pt x="0" y="0"/>
                </a:moveTo>
                <a:lnTo>
                  <a:pt x="16901567" y="0"/>
                </a:lnTo>
                <a:lnTo>
                  <a:pt x="16901567" y="2727771"/>
                </a:lnTo>
                <a:lnTo>
                  <a:pt x="0" y="2727771"/>
                </a:lnTo>
                <a:lnTo>
                  <a:pt x="0" y="0"/>
                </a:lnTo>
                <a:close/>
              </a:path>
            </a:pathLst>
          </a:custGeom>
          <a:blipFill>
            <a:blip r:embed="rId7"/>
            <a:stretch>
              <a:fillRect t="-20423" b="-20423"/>
            </a:stretch>
          </a:blipFill>
        </p:spPr>
        <p:txBody>
          <a:bodyPr/>
          <a:lstStyle/>
          <a:p>
            <a:endParaRPr lang="en-IN"/>
          </a:p>
        </p:txBody>
      </p:sp>
      <p:sp>
        <p:nvSpPr>
          <p:cNvPr id="21" name="TextBox 21"/>
          <p:cNvSpPr txBox="1"/>
          <p:nvPr/>
        </p:nvSpPr>
        <p:spPr>
          <a:xfrm>
            <a:off x="878508" y="807708"/>
            <a:ext cx="8586180"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Background of the Project</a:t>
            </a:r>
          </a:p>
        </p:txBody>
      </p:sp>
      <p:sp>
        <p:nvSpPr>
          <p:cNvPr id="22" name="TextBox 22"/>
          <p:cNvSpPr txBox="1"/>
          <p:nvPr/>
        </p:nvSpPr>
        <p:spPr>
          <a:xfrm>
            <a:off x="878508" y="1565782"/>
            <a:ext cx="6093426" cy="41854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rPr>
              <a:t>Pilot Project with Sample Data</a:t>
            </a:r>
          </a:p>
        </p:txBody>
      </p:sp>
      <p:sp>
        <p:nvSpPr>
          <p:cNvPr id="23" name="TextBox 23"/>
          <p:cNvSpPr txBox="1"/>
          <p:nvPr/>
        </p:nvSpPr>
        <p:spPr>
          <a:xfrm>
            <a:off x="370556" y="5245393"/>
            <a:ext cx="5382340" cy="404070"/>
          </a:xfrm>
          <a:prstGeom prst="rect">
            <a:avLst/>
          </a:prstGeom>
        </p:spPr>
        <p:txBody>
          <a:bodyPr lIns="0" tIns="0" rIns="0" bIns="0" rtlCol="0" anchor="t">
            <a:spAutoFit/>
          </a:bodyPr>
          <a:lstStyle/>
          <a:p>
            <a:pPr algn="l">
              <a:lnSpc>
                <a:spcPts val="3207"/>
              </a:lnSpc>
            </a:pPr>
            <a:r>
              <a:rPr lang="en-US" sz="2324" spc="227">
                <a:solidFill>
                  <a:srgbClr val="231F20"/>
                </a:solidFill>
                <a:latin typeface="Montserrat Light Bold"/>
              </a:rPr>
              <a:t>Skeptical Strategy Director</a:t>
            </a:r>
          </a:p>
        </p:txBody>
      </p:sp>
      <p:sp>
        <p:nvSpPr>
          <p:cNvPr id="24" name="TextBox 24"/>
          <p:cNvSpPr txBox="1"/>
          <p:nvPr/>
        </p:nvSpPr>
        <p:spPr>
          <a:xfrm>
            <a:off x="6131031" y="5245393"/>
            <a:ext cx="4957506" cy="404070"/>
          </a:xfrm>
          <a:prstGeom prst="rect">
            <a:avLst/>
          </a:prstGeom>
        </p:spPr>
        <p:txBody>
          <a:bodyPr lIns="0" tIns="0" rIns="0" bIns="0" rtlCol="0" anchor="t">
            <a:spAutoFit/>
          </a:bodyPr>
          <a:lstStyle/>
          <a:p>
            <a:pPr algn="l">
              <a:lnSpc>
                <a:spcPts val="3207"/>
              </a:lnSpc>
            </a:pPr>
            <a:r>
              <a:rPr lang="en-US" sz="2324" spc="227">
                <a:solidFill>
                  <a:srgbClr val="231F20"/>
                </a:solidFill>
                <a:latin typeface="Montserrat Light Bold"/>
              </a:rPr>
              <a:t>Provided Sample Dataset</a:t>
            </a:r>
          </a:p>
        </p:txBody>
      </p:sp>
      <p:sp>
        <p:nvSpPr>
          <p:cNvPr id="25" name="TextBox 25"/>
          <p:cNvSpPr txBox="1"/>
          <p:nvPr/>
        </p:nvSpPr>
        <p:spPr>
          <a:xfrm>
            <a:off x="11371955" y="5245393"/>
            <a:ext cx="7785245" cy="404070"/>
          </a:xfrm>
          <a:prstGeom prst="rect">
            <a:avLst/>
          </a:prstGeom>
        </p:spPr>
        <p:txBody>
          <a:bodyPr lIns="0" tIns="0" rIns="0" bIns="0" rtlCol="0" anchor="t">
            <a:spAutoFit/>
          </a:bodyPr>
          <a:lstStyle/>
          <a:p>
            <a:pPr algn="l">
              <a:lnSpc>
                <a:spcPts val="3207"/>
              </a:lnSpc>
            </a:pPr>
            <a:r>
              <a:rPr lang="en-US" sz="2324" spc="227">
                <a:solidFill>
                  <a:srgbClr val="231F20"/>
                </a:solidFill>
                <a:latin typeface="Montserrat Light Bold"/>
              </a:rPr>
              <a:t>Data Analysis by AtliQ Data Services</a:t>
            </a:r>
          </a:p>
        </p:txBody>
      </p:sp>
      <p:sp>
        <p:nvSpPr>
          <p:cNvPr id="26" name="TextBox 26"/>
          <p:cNvSpPr txBox="1"/>
          <p:nvPr/>
        </p:nvSpPr>
        <p:spPr>
          <a:xfrm>
            <a:off x="167422" y="5727068"/>
            <a:ext cx="5382340" cy="1564977"/>
          </a:xfrm>
          <a:prstGeom prst="rect">
            <a:avLst/>
          </a:prstGeom>
        </p:spPr>
        <p:txBody>
          <a:bodyPr lIns="0" tIns="0" rIns="0" bIns="0" rtlCol="0" anchor="t">
            <a:spAutoFit/>
          </a:bodyPr>
          <a:lstStyle/>
          <a:p>
            <a:pPr algn="ctr">
              <a:lnSpc>
                <a:spcPts val="2931"/>
              </a:lnSpc>
            </a:pPr>
            <a:r>
              <a:rPr lang="en-US" sz="2124" spc="208">
                <a:solidFill>
                  <a:srgbClr val="231F20"/>
                </a:solidFill>
                <a:latin typeface="Arimo"/>
              </a:rPr>
              <a:t>Mr. Bashnir Rover requested a pilot project with sample data before committing to the full project.</a:t>
            </a:r>
          </a:p>
          <a:p>
            <a:pPr algn="ctr">
              <a:lnSpc>
                <a:spcPts val="3621"/>
              </a:lnSpc>
            </a:pPr>
            <a:endParaRPr lang="en-US" sz="2124" spc="208">
              <a:solidFill>
                <a:srgbClr val="231F20"/>
              </a:solidFill>
              <a:latin typeface="Arimo"/>
            </a:endParaRPr>
          </a:p>
        </p:txBody>
      </p:sp>
      <p:sp>
        <p:nvSpPr>
          <p:cNvPr id="27" name="TextBox 27"/>
          <p:cNvSpPr txBox="1"/>
          <p:nvPr/>
        </p:nvSpPr>
        <p:spPr>
          <a:xfrm>
            <a:off x="5887044" y="5727068"/>
            <a:ext cx="5201493" cy="1936452"/>
          </a:xfrm>
          <a:prstGeom prst="rect">
            <a:avLst/>
          </a:prstGeom>
        </p:spPr>
        <p:txBody>
          <a:bodyPr lIns="0" tIns="0" rIns="0" bIns="0" rtlCol="0" anchor="t">
            <a:spAutoFit/>
          </a:bodyPr>
          <a:lstStyle/>
          <a:p>
            <a:pPr algn="ctr">
              <a:lnSpc>
                <a:spcPts val="2931"/>
              </a:lnSpc>
            </a:pPr>
            <a:r>
              <a:rPr lang="en-US" sz="2124" spc="208">
                <a:solidFill>
                  <a:srgbClr val="231F20"/>
                </a:solidFill>
                <a:latin typeface="Arimo"/>
              </a:rPr>
              <a:t>Mitron Bank provided a sample dataset of 4000 customers across five cities, capturing their online spending and other details.</a:t>
            </a:r>
          </a:p>
          <a:p>
            <a:pPr algn="l">
              <a:lnSpc>
                <a:spcPts val="3621"/>
              </a:lnSpc>
            </a:pPr>
            <a:endParaRPr lang="en-US" sz="2124" spc="208">
              <a:solidFill>
                <a:srgbClr val="231F20"/>
              </a:solidFill>
              <a:latin typeface="Arimo"/>
            </a:endParaRPr>
          </a:p>
        </p:txBody>
      </p:sp>
      <p:sp>
        <p:nvSpPr>
          <p:cNvPr id="28" name="TextBox 28"/>
          <p:cNvSpPr txBox="1"/>
          <p:nvPr/>
        </p:nvSpPr>
        <p:spPr>
          <a:xfrm>
            <a:off x="11371955" y="5688968"/>
            <a:ext cx="6666191" cy="1894542"/>
          </a:xfrm>
          <a:prstGeom prst="rect">
            <a:avLst/>
          </a:prstGeom>
        </p:spPr>
        <p:txBody>
          <a:bodyPr lIns="0" tIns="0" rIns="0" bIns="0" rtlCol="0" anchor="t">
            <a:spAutoFit/>
          </a:bodyPr>
          <a:lstStyle/>
          <a:p>
            <a:pPr algn="ctr">
              <a:lnSpc>
                <a:spcPts val="2931"/>
              </a:lnSpc>
            </a:pPr>
            <a:r>
              <a:rPr lang="en-US" sz="2124" spc="208">
                <a:solidFill>
                  <a:srgbClr val="231F20"/>
                </a:solidFill>
                <a:latin typeface="Arial"/>
              </a:rPr>
              <a:t>P</a:t>
            </a:r>
            <a:r>
              <a:rPr lang="en-US" sz="2124" u="none" strike="noStrike" spc="208">
                <a:solidFill>
                  <a:srgbClr val="231F20"/>
                </a:solidFill>
                <a:latin typeface="Arial"/>
              </a:rPr>
              <a:t>eter Pandey, a data analyst at AtliQ Data Services, was assigned to analyze the sample data and provide insights to the Mitron Bank strategy team.</a:t>
            </a:r>
          </a:p>
          <a:p>
            <a:pPr algn="ctr">
              <a:lnSpc>
                <a:spcPts val="2931"/>
              </a:lnSpc>
              <a:spcBef>
                <a:spcPct val="0"/>
              </a:spcBef>
            </a:pPr>
            <a:endParaRPr lang="en-US" sz="2124" u="none" strike="noStrike" spc="208">
              <a:solidFill>
                <a:srgbClr val="231F20"/>
              </a:solidFill>
              <a:latin typeface="Arial"/>
            </a:endParaRPr>
          </a:p>
        </p:txBody>
      </p:sp>
      <p:sp>
        <p:nvSpPr>
          <p:cNvPr id="29" name="Freeform 29"/>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8"/>
            <a:stretch>
              <a:fillRect/>
            </a:stretch>
          </a:blipFill>
        </p:spPr>
        <p:txBody>
          <a:bodyPr/>
          <a:lstStyle/>
          <a:p>
            <a:endParaRPr lang="en-IN"/>
          </a:p>
        </p:txBody>
      </p:sp>
      <p:sp>
        <p:nvSpPr>
          <p:cNvPr id="30" name="Freeform 30"/>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6"/>
            <a:stretch>
              <a:fillRect l="-3537" r="-3537"/>
            </a:stretch>
          </a:blipFill>
        </p:spPr>
        <p:txBody>
          <a:bodyPr/>
          <a:lstStyle/>
          <a:p>
            <a:endParaRPr lang="en-IN"/>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33979" y="2116168"/>
            <a:ext cx="4362997" cy="4173367"/>
          </a:xfrm>
          <a:custGeom>
            <a:avLst/>
            <a:gdLst/>
            <a:ahLst/>
            <a:cxnLst/>
            <a:rect l="l" t="t" r="r" b="b"/>
            <a:pathLst>
              <a:path w="4362997" h="4173367">
                <a:moveTo>
                  <a:pt x="0" y="0"/>
                </a:moveTo>
                <a:lnTo>
                  <a:pt x="4362997" y="0"/>
                </a:lnTo>
                <a:lnTo>
                  <a:pt x="4362997" y="4173366"/>
                </a:lnTo>
                <a:lnTo>
                  <a:pt x="0" y="4173366"/>
                </a:lnTo>
                <a:lnTo>
                  <a:pt x="0" y="0"/>
                </a:lnTo>
                <a:close/>
              </a:path>
            </a:pathLst>
          </a:custGeom>
          <a:blipFill>
            <a:blip r:embed="rId2"/>
            <a:stretch>
              <a:fillRect l="-13038" t="-13371" r="-159028" b="-13371"/>
            </a:stretch>
          </a:blipFill>
          <a:ln w="19050" cap="sq">
            <a:solidFill>
              <a:srgbClr val="B3B5A9"/>
            </a:solidFill>
            <a:prstDash val="lgDash"/>
            <a:miter/>
          </a:ln>
        </p:spPr>
        <p:txBody>
          <a:bodyPr/>
          <a:lstStyle/>
          <a:p>
            <a:endParaRPr lang="en-IN"/>
          </a:p>
        </p:txBody>
      </p:sp>
      <p:sp>
        <p:nvSpPr>
          <p:cNvPr id="3" name="Freeform 3"/>
          <p:cNvSpPr/>
          <p:nvPr/>
        </p:nvSpPr>
        <p:spPr>
          <a:xfrm>
            <a:off x="7796976" y="6081598"/>
            <a:ext cx="2192453" cy="2098570"/>
          </a:xfrm>
          <a:custGeom>
            <a:avLst/>
            <a:gdLst/>
            <a:ahLst/>
            <a:cxnLst/>
            <a:rect l="l" t="t" r="r" b="b"/>
            <a:pathLst>
              <a:path w="2192453" h="2098570">
                <a:moveTo>
                  <a:pt x="0" y="0"/>
                </a:moveTo>
                <a:lnTo>
                  <a:pt x="2192453" y="0"/>
                </a:lnTo>
                <a:lnTo>
                  <a:pt x="2192453" y="2098569"/>
                </a:lnTo>
                <a:lnTo>
                  <a:pt x="0" y="209856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878508" y="807708"/>
            <a:ext cx="10039956"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Overview of the Sample Dataset</a:t>
            </a:r>
          </a:p>
        </p:txBody>
      </p:sp>
      <p:sp>
        <p:nvSpPr>
          <p:cNvPr id="5" name="TextBox 5"/>
          <p:cNvSpPr txBox="1"/>
          <p:nvPr/>
        </p:nvSpPr>
        <p:spPr>
          <a:xfrm>
            <a:off x="878508" y="1565782"/>
            <a:ext cx="6551682" cy="41854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rPr>
              <a:t>4000 Customers Across Five Cities</a:t>
            </a:r>
          </a:p>
        </p:txBody>
      </p:sp>
      <p:sp>
        <p:nvSpPr>
          <p:cNvPr id="6" name="TextBox 6"/>
          <p:cNvSpPr txBox="1"/>
          <p:nvPr/>
        </p:nvSpPr>
        <p:spPr>
          <a:xfrm>
            <a:off x="516146" y="6712911"/>
            <a:ext cx="5382340" cy="380067"/>
          </a:xfrm>
          <a:prstGeom prst="rect">
            <a:avLst/>
          </a:prstGeom>
        </p:spPr>
        <p:txBody>
          <a:bodyPr lIns="0" tIns="0" rIns="0" bIns="0" rtlCol="0" anchor="t">
            <a:spAutoFit/>
          </a:bodyPr>
          <a:lstStyle/>
          <a:p>
            <a:pPr algn="l">
              <a:lnSpc>
                <a:spcPts val="2931"/>
              </a:lnSpc>
            </a:pPr>
            <a:r>
              <a:rPr lang="en-US" sz="2124" spc="208">
                <a:solidFill>
                  <a:srgbClr val="231F20"/>
                </a:solidFill>
                <a:latin typeface="Montserrat Light Bold"/>
              </a:rPr>
              <a:t>Customer Demographics</a:t>
            </a:r>
          </a:p>
        </p:txBody>
      </p:sp>
      <p:sp>
        <p:nvSpPr>
          <p:cNvPr id="7" name="TextBox 7"/>
          <p:cNvSpPr txBox="1"/>
          <p:nvPr/>
        </p:nvSpPr>
        <p:spPr>
          <a:xfrm>
            <a:off x="6665247" y="8632176"/>
            <a:ext cx="4957506" cy="380067"/>
          </a:xfrm>
          <a:prstGeom prst="rect">
            <a:avLst/>
          </a:prstGeom>
        </p:spPr>
        <p:txBody>
          <a:bodyPr lIns="0" tIns="0" rIns="0" bIns="0" rtlCol="0" anchor="t">
            <a:spAutoFit/>
          </a:bodyPr>
          <a:lstStyle/>
          <a:p>
            <a:pPr algn="l">
              <a:lnSpc>
                <a:spcPts val="2931"/>
              </a:lnSpc>
            </a:pPr>
            <a:r>
              <a:rPr lang="en-US" sz="2124" spc="208">
                <a:solidFill>
                  <a:srgbClr val="231F20"/>
                </a:solidFill>
                <a:latin typeface="Montserrat Light Bold"/>
              </a:rPr>
              <a:t>Online Spending Patterns</a:t>
            </a:r>
          </a:p>
        </p:txBody>
      </p:sp>
      <p:sp>
        <p:nvSpPr>
          <p:cNvPr id="8" name="TextBox 8"/>
          <p:cNvSpPr txBox="1"/>
          <p:nvPr/>
        </p:nvSpPr>
        <p:spPr>
          <a:xfrm>
            <a:off x="12646440" y="6062548"/>
            <a:ext cx="7785245" cy="380067"/>
          </a:xfrm>
          <a:prstGeom prst="rect">
            <a:avLst/>
          </a:prstGeom>
        </p:spPr>
        <p:txBody>
          <a:bodyPr lIns="0" tIns="0" rIns="0" bIns="0" rtlCol="0" anchor="t">
            <a:spAutoFit/>
          </a:bodyPr>
          <a:lstStyle/>
          <a:p>
            <a:pPr algn="l">
              <a:lnSpc>
                <a:spcPts val="2931"/>
              </a:lnSpc>
            </a:pPr>
            <a:r>
              <a:rPr lang="en-US" sz="2124" spc="208">
                <a:solidFill>
                  <a:srgbClr val="231F20"/>
                </a:solidFill>
                <a:latin typeface="Montserrat Light Bold"/>
              </a:rPr>
              <a:t>Geographical Distribution</a:t>
            </a:r>
          </a:p>
        </p:txBody>
      </p:sp>
      <p:sp>
        <p:nvSpPr>
          <p:cNvPr id="9" name="TextBox 9"/>
          <p:cNvSpPr txBox="1"/>
          <p:nvPr/>
        </p:nvSpPr>
        <p:spPr>
          <a:xfrm>
            <a:off x="5487607" y="9097968"/>
            <a:ext cx="7064022" cy="1452963"/>
          </a:xfrm>
          <a:prstGeom prst="rect">
            <a:avLst/>
          </a:prstGeom>
        </p:spPr>
        <p:txBody>
          <a:bodyPr lIns="0" tIns="0" rIns="0" bIns="0" rtlCol="0" anchor="t">
            <a:spAutoFit/>
          </a:bodyPr>
          <a:lstStyle/>
          <a:p>
            <a:pPr algn="ctr">
              <a:lnSpc>
                <a:spcPts val="2655"/>
              </a:lnSpc>
            </a:pPr>
            <a:r>
              <a:rPr lang="en-US" sz="1924" spc="188">
                <a:solidFill>
                  <a:srgbClr val="231F20"/>
                </a:solidFill>
                <a:latin typeface="Arimo"/>
              </a:rPr>
              <a:t>The dataset captures the online spending behavior of customers, including transaction amounts and categories.</a:t>
            </a:r>
          </a:p>
          <a:p>
            <a:pPr algn="l">
              <a:lnSpc>
                <a:spcPts val="3621"/>
              </a:lnSpc>
            </a:pPr>
            <a:endParaRPr lang="en-US" sz="1924" spc="188">
              <a:solidFill>
                <a:srgbClr val="231F20"/>
              </a:solidFill>
              <a:latin typeface="Arimo"/>
            </a:endParaRPr>
          </a:p>
        </p:txBody>
      </p:sp>
      <p:sp>
        <p:nvSpPr>
          <p:cNvPr id="10" name="TextBox 10"/>
          <p:cNvSpPr txBox="1"/>
          <p:nvPr/>
        </p:nvSpPr>
        <p:spPr>
          <a:xfrm>
            <a:off x="11511196" y="6515843"/>
            <a:ext cx="6666191" cy="1401528"/>
          </a:xfrm>
          <a:prstGeom prst="rect">
            <a:avLst/>
          </a:prstGeom>
        </p:spPr>
        <p:txBody>
          <a:bodyPr lIns="0" tIns="0" rIns="0" bIns="0" rtlCol="0" anchor="t">
            <a:spAutoFit/>
          </a:bodyPr>
          <a:lstStyle/>
          <a:p>
            <a:pPr algn="ctr">
              <a:lnSpc>
                <a:spcPts val="2655"/>
              </a:lnSpc>
            </a:pPr>
            <a:r>
              <a:rPr lang="en-US" sz="1924" spc="188">
                <a:solidFill>
                  <a:srgbClr val="231F20"/>
                </a:solidFill>
                <a:latin typeface="Arial"/>
              </a:rPr>
              <a:t>Th</a:t>
            </a:r>
            <a:r>
              <a:rPr lang="en-US" sz="1924" u="none" strike="noStrike" spc="188">
                <a:solidFill>
                  <a:srgbClr val="231F20"/>
                </a:solidFill>
                <a:latin typeface="Arial"/>
              </a:rPr>
              <a:t>e dataset covers five cities, providing insights into the spending patterns of customers in different locations.</a:t>
            </a:r>
          </a:p>
          <a:p>
            <a:pPr algn="ctr">
              <a:lnSpc>
                <a:spcPts val="2931"/>
              </a:lnSpc>
              <a:spcBef>
                <a:spcPct val="0"/>
              </a:spcBef>
            </a:pPr>
            <a:endParaRPr lang="en-US" sz="1924" u="none" strike="noStrike" spc="188">
              <a:solidFill>
                <a:srgbClr val="231F20"/>
              </a:solidFill>
              <a:latin typeface="Arial"/>
            </a:endParaRPr>
          </a:p>
        </p:txBody>
      </p:sp>
      <p:sp>
        <p:nvSpPr>
          <p:cNvPr id="11" name="AutoShape 11"/>
          <p:cNvSpPr/>
          <p:nvPr/>
        </p:nvSpPr>
        <p:spPr>
          <a:xfrm flipV="1">
            <a:off x="9900104" y="7273757"/>
            <a:ext cx="1018361" cy="0"/>
          </a:xfrm>
          <a:prstGeom prst="line">
            <a:avLst/>
          </a:prstGeom>
          <a:ln w="38100" cap="flat">
            <a:solidFill>
              <a:srgbClr val="000000"/>
            </a:solidFill>
            <a:prstDash val="solid"/>
            <a:headEnd type="none" w="sm" len="sm"/>
            <a:tailEnd type="none" w="sm" len="sm"/>
          </a:ln>
        </p:spPr>
        <p:txBody>
          <a:bodyPr/>
          <a:lstStyle/>
          <a:p>
            <a:endParaRPr lang="en-IN"/>
          </a:p>
        </p:txBody>
      </p:sp>
      <p:sp>
        <p:nvSpPr>
          <p:cNvPr id="12" name="AutoShape 12"/>
          <p:cNvSpPr/>
          <p:nvPr/>
        </p:nvSpPr>
        <p:spPr>
          <a:xfrm flipV="1">
            <a:off x="10899414" y="6252581"/>
            <a:ext cx="19050" cy="1046475"/>
          </a:xfrm>
          <a:prstGeom prst="line">
            <a:avLst/>
          </a:prstGeom>
          <a:ln w="38100" cap="flat">
            <a:solidFill>
              <a:srgbClr val="000000"/>
            </a:solidFill>
            <a:prstDash val="solid"/>
            <a:headEnd type="none" w="sm" len="sm"/>
            <a:tailEnd type="none" w="sm" len="sm"/>
          </a:ln>
        </p:spPr>
        <p:txBody>
          <a:bodyPr/>
          <a:lstStyle/>
          <a:p>
            <a:endParaRPr lang="en-IN"/>
          </a:p>
        </p:txBody>
      </p:sp>
      <p:sp>
        <p:nvSpPr>
          <p:cNvPr id="13" name="AutoShape 13"/>
          <p:cNvSpPr/>
          <p:nvPr/>
        </p:nvSpPr>
        <p:spPr>
          <a:xfrm flipV="1">
            <a:off x="10899414" y="6252581"/>
            <a:ext cx="1525799"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14" name="AutoShape 14"/>
          <p:cNvSpPr/>
          <p:nvPr/>
        </p:nvSpPr>
        <p:spPr>
          <a:xfrm flipV="1">
            <a:off x="9163050" y="8141099"/>
            <a:ext cx="0" cy="483132"/>
          </a:xfrm>
          <a:prstGeom prst="line">
            <a:avLst/>
          </a:prstGeom>
          <a:ln w="38100" cap="flat">
            <a:solidFill>
              <a:srgbClr val="000000"/>
            </a:solidFill>
            <a:prstDash val="solid"/>
            <a:headEnd type="none" w="sm" len="sm"/>
            <a:tailEnd type="none" w="sm" len="sm"/>
          </a:ln>
        </p:spPr>
        <p:txBody>
          <a:bodyPr/>
          <a:lstStyle/>
          <a:p>
            <a:endParaRPr lang="en-IN"/>
          </a:p>
        </p:txBody>
      </p:sp>
      <p:sp>
        <p:nvSpPr>
          <p:cNvPr id="15" name="AutoShape 15"/>
          <p:cNvSpPr/>
          <p:nvPr/>
        </p:nvSpPr>
        <p:spPr>
          <a:xfrm>
            <a:off x="4792265" y="6921995"/>
            <a:ext cx="3147106" cy="0"/>
          </a:xfrm>
          <a:prstGeom prst="line">
            <a:avLst/>
          </a:prstGeom>
          <a:ln w="38100" cap="flat">
            <a:solidFill>
              <a:srgbClr val="000000"/>
            </a:solidFill>
            <a:prstDash val="solid"/>
            <a:headEnd type="none" w="sm" len="sm"/>
            <a:tailEnd type="none" w="sm" len="sm"/>
          </a:ln>
        </p:spPr>
        <p:txBody>
          <a:bodyPr/>
          <a:lstStyle/>
          <a:p>
            <a:endParaRPr lang="en-IN"/>
          </a:p>
        </p:txBody>
      </p:sp>
      <p:sp>
        <p:nvSpPr>
          <p:cNvPr id="16" name="Freeform 16"/>
          <p:cNvSpPr/>
          <p:nvPr/>
        </p:nvSpPr>
        <p:spPr>
          <a:xfrm>
            <a:off x="8236037" y="1794106"/>
            <a:ext cx="4189176" cy="4173367"/>
          </a:xfrm>
          <a:custGeom>
            <a:avLst/>
            <a:gdLst/>
            <a:ahLst/>
            <a:cxnLst/>
            <a:rect l="l" t="t" r="r" b="b"/>
            <a:pathLst>
              <a:path w="4189176" h="4173367">
                <a:moveTo>
                  <a:pt x="0" y="0"/>
                </a:moveTo>
                <a:lnTo>
                  <a:pt x="4189176" y="0"/>
                </a:lnTo>
                <a:lnTo>
                  <a:pt x="4189176" y="4173366"/>
                </a:lnTo>
                <a:lnTo>
                  <a:pt x="0" y="4173366"/>
                </a:lnTo>
                <a:lnTo>
                  <a:pt x="0" y="0"/>
                </a:lnTo>
                <a:close/>
              </a:path>
            </a:pathLst>
          </a:custGeom>
          <a:blipFill>
            <a:blip r:embed="rId2"/>
            <a:stretch>
              <a:fillRect l="-168234" t="-13371" r="-15120" b="-13371"/>
            </a:stretch>
          </a:blipFill>
          <a:ln w="19050" cap="sq">
            <a:solidFill>
              <a:srgbClr val="B3B5A9"/>
            </a:solidFill>
            <a:prstDash val="lgDash"/>
            <a:miter/>
          </a:ln>
        </p:spPr>
        <p:txBody>
          <a:bodyPr/>
          <a:lstStyle/>
          <a:p>
            <a:endParaRPr lang="en-IN"/>
          </a:p>
        </p:txBody>
      </p:sp>
      <p:sp>
        <p:nvSpPr>
          <p:cNvPr id="17" name="Freeform 17"/>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4"/>
            <a:stretch>
              <a:fillRect/>
            </a:stretch>
          </a:blipFill>
        </p:spPr>
        <p:txBody>
          <a:bodyPr/>
          <a:lstStyle/>
          <a:p>
            <a:endParaRPr lang="en-IN"/>
          </a:p>
        </p:txBody>
      </p:sp>
      <p:sp>
        <p:nvSpPr>
          <p:cNvPr id="18" name="Freeform 18"/>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5"/>
            <a:stretch>
              <a:fillRect l="-3537" r="-3537"/>
            </a:stretch>
          </a:blipFill>
        </p:spPr>
        <p:txBody>
          <a:bodyPr/>
          <a:lstStyle/>
          <a:p>
            <a:endParaRPr lang="en-IN"/>
          </a:p>
        </p:txBody>
      </p:sp>
      <p:sp>
        <p:nvSpPr>
          <p:cNvPr id="19" name="TextBox 19"/>
          <p:cNvSpPr txBox="1"/>
          <p:nvPr/>
        </p:nvSpPr>
        <p:spPr>
          <a:xfrm>
            <a:off x="161454" y="7178507"/>
            <a:ext cx="4979793" cy="1032339"/>
          </a:xfrm>
          <a:prstGeom prst="rect">
            <a:avLst/>
          </a:prstGeom>
        </p:spPr>
        <p:txBody>
          <a:bodyPr lIns="0" tIns="0" rIns="0" bIns="0" rtlCol="0" anchor="t">
            <a:spAutoFit/>
          </a:bodyPr>
          <a:lstStyle/>
          <a:p>
            <a:pPr marL="0" lvl="1" indent="0" algn="ctr">
              <a:lnSpc>
                <a:spcPts val="2655"/>
              </a:lnSpc>
              <a:spcBef>
                <a:spcPct val="0"/>
              </a:spcBef>
            </a:pPr>
            <a:r>
              <a:rPr lang="en-US" sz="1924" u="none" strike="noStrike" spc="188">
                <a:solidFill>
                  <a:srgbClr val="231F20"/>
                </a:solidFill>
                <a:latin typeface="Arial"/>
              </a:rPr>
              <a:t>The Dataset include information on the demographics of 4000 customers, such as age, gender, and occupation.</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82746" y="1702761"/>
            <a:ext cx="14210648" cy="1180627"/>
            <a:chOff x="0" y="0"/>
            <a:chExt cx="3742722" cy="310947"/>
          </a:xfrm>
        </p:grpSpPr>
        <p:sp>
          <p:nvSpPr>
            <p:cNvPr id="3" name="Freeform 3"/>
            <p:cNvSpPr/>
            <p:nvPr/>
          </p:nvSpPr>
          <p:spPr>
            <a:xfrm>
              <a:off x="0" y="0"/>
              <a:ext cx="3742722" cy="310947"/>
            </a:xfrm>
            <a:custGeom>
              <a:avLst/>
              <a:gdLst/>
              <a:ahLst/>
              <a:cxnLst/>
              <a:rect l="l" t="t" r="r" b="b"/>
              <a:pathLst>
                <a:path w="3742722" h="310947">
                  <a:moveTo>
                    <a:pt x="0" y="0"/>
                  </a:moveTo>
                  <a:lnTo>
                    <a:pt x="3742722" y="0"/>
                  </a:lnTo>
                  <a:lnTo>
                    <a:pt x="3742722" y="310947"/>
                  </a:lnTo>
                  <a:lnTo>
                    <a:pt x="0" y="310947"/>
                  </a:lnTo>
                  <a:close/>
                </a:path>
              </a:pathLst>
            </a:custGeom>
            <a:solidFill>
              <a:srgbClr val="FFFBFB"/>
            </a:solidFill>
            <a:ln w="19050" cap="sq">
              <a:solidFill>
                <a:srgbClr val="D9D9D9"/>
              </a:solidFill>
              <a:prstDash val="lgDash"/>
              <a:miter/>
            </a:ln>
          </p:spPr>
          <p:txBody>
            <a:bodyPr/>
            <a:lstStyle/>
            <a:p>
              <a:endParaRPr lang="en-IN"/>
            </a:p>
          </p:txBody>
        </p:sp>
        <p:sp>
          <p:nvSpPr>
            <p:cNvPr id="4" name="TextBox 4"/>
            <p:cNvSpPr txBox="1"/>
            <p:nvPr/>
          </p:nvSpPr>
          <p:spPr>
            <a:xfrm>
              <a:off x="0" y="-19050"/>
              <a:ext cx="3742722" cy="329997"/>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3282746" y="3045313"/>
            <a:ext cx="14210648" cy="1304452"/>
            <a:chOff x="0" y="0"/>
            <a:chExt cx="3742722" cy="343559"/>
          </a:xfrm>
        </p:grpSpPr>
        <p:sp>
          <p:nvSpPr>
            <p:cNvPr id="6" name="Freeform 6"/>
            <p:cNvSpPr/>
            <p:nvPr/>
          </p:nvSpPr>
          <p:spPr>
            <a:xfrm>
              <a:off x="0" y="0"/>
              <a:ext cx="3742722" cy="343559"/>
            </a:xfrm>
            <a:custGeom>
              <a:avLst/>
              <a:gdLst/>
              <a:ahLst/>
              <a:cxnLst/>
              <a:rect l="l" t="t" r="r" b="b"/>
              <a:pathLst>
                <a:path w="3742722" h="343559">
                  <a:moveTo>
                    <a:pt x="0" y="0"/>
                  </a:moveTo>
                  <a:lnTo>
                    <a:pt x="3742722" y="0"/>
                  </a:lnTo>
                  <a:lnTo>
                    <a:pt x="3742722" y="343559"/>
                  </a:lnTo>
                  <a:lnTo>
                    <a:pt x="0" y="343559"/>
                  </a:lnTo>
                  <a:close/>
                </a:path>
              </a:pathLst>
            </a:custGeom>
            <a:solidFill>
              <a:srgbClr val="FFFBFB"/>
            </a:solidFill>
            <a:ln w="19050" cap="sq">
              <a:solidFill>
                <a:srgbClr val="D9D9D9"/>
              </a:solidFill>
              <a:prstDash val="lgDash"/>
              <a:miter/>
            </a:ln>
          </p:spPr>
          <p:txBody>
            <a:bodyPr/>
            <a:lstStyle/>
            <a:p>
              <a:endParaRPr lang="en-IN"/>
            </a:p>
          </p:txBody>
        </p:sp>
        <p:sp>
          <p:nvSpPr>
            <p:cNvPr id="7" name="TextBox 7"/>
            <p:cNvSpPr txBox="1"/>
            <p:nvPr/>
          </p:nvSpPr>
          <p:spPr>
            <a:xfrm>
              <a:off x="0" y="-19050"/>
              <a:ext cx="3742722" cy="362609"/>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3282746" y="4549789"/>
            <a:ext cx="14210648" cy="1130631"/>
            <a:chOff x="0" y="0"/>
            <a:chExt cx="3742722" cy="297779"/>
          </a:xfrm>
        </p:grpSpPr>
        <p:sp>
          <p:nvSpPr>
            <p:cNvPr id="9" name="Freeform 9"/>
            <p:cNvSpPr/>
            <p:nvPr/>
          </p:nvSpPr>
          <p:spPr>
            <a:xfrm>
              <a:off x="0" y="0"/>
              <a:ext cx="3742722" cy="297779"/>
            </a:xfrm>
            <a:custGeom>
              <a:avLst/>
              <a:gdLst/>
              <a:ahLst/>
              <a:cxnLst/>
              <a:rect l="l" t="t" r="r" b="b"/>
              <a:pathLst>
                <a:path w="3742722" h="297779">
                  <a:moveTo>
                    <a:pt x="0" y="0"/>
                  </a:moveTo>
                  <a:lnTo>
                    <a:pt x="3742722" y="0"/>
                  </a:lnTo>
                  <a:lnTo>
                    <a:pt x="3742722" y="297779"/>
                  </a:lnTo>
                  <a:lnTo>
                    <a:pt x="0" y="297779"/>
                  </a:lnTo>
                  <a:close/>
                </a:path>
              </a:pathLst>
            </a:custGeom>
            <a:solidFill>
              <a:srgbClr val="FFFBFB"/>
            </a:solidFill>
            <a:ln w="19050" cap="sq">
              <a:solidFill>
                <a:srgbClr val="D9D9D9"/>
              </a:solidFill>
              <a:prstDash val="lgDash"/>
              <a:miter/>
            </a:ln>
          </p:spPr>
          <p:txBody>
            <a:bodyPr/>
            <a:lstStyle/>
            <a:p>
              <a:endParaRPr lang="en-IN"/>
            </a:p>
          </p:txBody>
        </p:sp>
        <p:sp>
          <p:nvSpPr>
            <p:cNvPr id="10" name="TextBox 10"/>
            <p:cNvSpPr txBox="1"/>
            <p:nvPr/>
          </p:nvSpPr>
          <p:spPr>
            <a:xfrm>
              <a:off x="0" y="-19050"/>
              <a:ext cx="3742722" cy="316829"/>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3322251" y="5880445"/>
            <a:ext cx="14210648" cy="1446669"/>
            <a:chOff x="0" y="0"/>
            <a:chExt cx="3742722" cy="381016"/>
          </a:xfrm>
        </p:grpSpPr>
        <p:sp>
          <p:nvSpPr>
            <p:cNvPr id="12" name="Freeform 12"/>
            <p:cNvSpPr/>
            <p:nvPr/>
          </p:nvSpPr>
          <p:spPr>
            <a:xfrm>
              <a:off x="0" y="0"/>
              <a:ext cx="3742722" cy="381016"/>
            </a:xfrm>
            <a:custGeom>
              <a:avLst/>
              <a:gdLst/>
              <a:ahLst/>
              <a:cxnLst/>
              <a:rect l="l" t="t" r="r" b="b"/>
              <a:pathLst>
                <a:path w="3742722" h="381016">
                  <a:moveTo>
                    <a:pt x="0" y="0"/>
                  </a:moveTo>
                  <a:lnTo>
                    <a:pt x="3742722" y="0"/>
                  </a:lnTo>
                  <a:lnTo>
                    <a:pt x="3742722" y="381016"/>
                  </a:lnTo>
                  <a:lnTo>
                    <a:pt x="0" y="381016"/>
                  </a:lnTo>
                  <a:close/>
                </a:path>
              </a:pathLst>
            </a:custGeom>
            <a:solidFill>
              <a:srgbClr val="FFFBFB"/>
            </a:solidFill>
            <a:ln w="19050" cap="sq">
              <a:solidFill>
                <a:srgbClr val="D9D9D9"/>
              </a:solidFill>
              <a:prstDash val="lgDash"/>
              <a:miter/>
            </a:ln>
          </p:spPr>
          <p:txBody>
            <a:bodyPr/>
            <a:lstStyle/>
            <a:p>
              <a:endParaRPr lang="en-IN"/>
            </a:p>
          </p:txBody>
        </p:sp>
        <p:sp>
          <p:nvSpPr>
            <p:cNvPr id="13" name="TextBox 13"/>
            <p:cNvSpPr txBox="1"/>
            <p:nvPr/>
          </p:nvSpPr>
          <p:spPr>
            <a:xfrm>
              <a:off x="0" y="-19050"/>
              <a:ext cx="3742722" cy="400066"/>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3362253" y="7527139"/>
            <a:ext cx="14210648" cy="1446669"/>
            <a:chOff x="0" y="0"/>
            <a:chExt cx="3742722" cy="381016"/>
          </a:xfrm>
        </p:grpSpPr>
        <p:sp>
          <p:nvSpPr>
            <p:cNvPr id="15" name="Freeform 15"/>
            <p:cNvSpPr/>
            <p:nvPr/>
          </p:nvSpPr>
          <p:spPr>
            <a:xfrm>
              <a:off x="0" y="0"/>
              <a:ext cx="3742722" cy="381016"/>
            </a:xfrm>
            <a:custGeom>
              <a:avLst/>
              <a:gdLst/>
              <a:ahLst/>
              <a:cxnLst/>
              <a:rect l="l" t="t" r="r" b="b"/>
              <a:pathLst>
                <a:path w="3742722" h="381016">
                  <a:moveTo>
                    <a:pt x="0" y="0"/>
                  </a:moveTo>
                  <a:lnTo>
                    <a:pt x="3742722" y="0"/>
                  </a:lnTo>
                  <a:lnTo>
                    <a:pt x="3742722" y="381016"/>
                  </a:lnTo>
                  <a:lnTo>
                    <a:pt x="0" y="381016"/>
                  </a:lnTo>
                  <a:close/>
                </a:path>
              </a:pathLst>
            </a:custGeom>
            <a:solidFill>
              <a:srgbClr val="FFFBFB"/>
            </a:solidFill>
            <a:ln w="19050" cap="sq">
              <a:solidFill>
                <a:srgbClr val="D9D9D9"/>
              </a:solidFill>
              <a:prstDash val="lgDash"/>
              <a:miter/>
            </a:ln>
          </p:spPr>
          <p:txBody>
            <a:bodyPr/>
            <a:lstStyle/>
            <a:p>
              <a:endParaRPr lang="en-IN"/>
            </a:p>
          </p:txBody>
        </p:sp>
        <p:sp>
          <p:nvSpPr>
            <p:cNvPr id="16" name="TextBox 16"/>
            <p:cNvSpPr txBox="1"/>
            <p:nvPr/>
          </p:nvSpPr>
          <p:spPr>
            <a:xfrm>
              <a:off x="0" y="-19050"/>
              <a:ext cx="3742722" cy="400066"/>
            </a:xfrm>
            <a:prstGeom prst="rect">
              <a:avLst/>
            </a:prstGeom>
          </p:spPr>
          <p:txBody>
            <a:bodyPr lIns="50800" tIns="50800" rIns="50800" bIns="50800" rtlCol="0" anchor="ctr"/>
            <a:lstStyle/>
            <a:p>
              <a:pPr algn="ctr">
                <a:lnSpc>
                  <a:spcPts val="2859"/>
                </a:lnSpc>
              </a:pPr>
              <a:endParaRPr/>
            </a:p>
          </p:txBody>
        </p:sp>
      </p:grpSp>
      <p:sp>
        <p:nvSpPr>
          <p:cNvPr id="17" name="AutoShape 17"/>
          <p:cNvSpPr/>
          <p:nvPr/>
        </p:nvSpPr>
        <p:spPr>
          <a:xfrm flipV="1">
            <a:off x="1651820" y="1595031"/>
            <a:ext cx="0" cy="6892160"/>
          </a:xfrm>
          <a:prstGeom prst="line">
            <a:avLst/>
          </a:prstGeom>
          <a:ln w="38100" cap="flat">
            <a:solidFill>
              <a:srgbClr val="000000"/>
            </a:solidFill>
            <a:prstDash val="solid"/>
            <a:headEnd type="none" w="sm" len="sm"/>
            <a:tailEnd type="none" w="sm" len="sm"/>
          </a:ln>
        </p:spPr>
        <p:txBody>
          <a:bodyPr/>
          <a:lstStyle/>
          <a:p>
            <a:endParaRPr lang="en-IN"/>
          </a:p>
        </p:txBody>
      </p:sp>
      <p:sp>
        <p:nvSpPr>
          <p:cNvPr id="18" name="AutoShape 18"/>
          <p:cNvSpPr/>
          <p:nvPr/>
        </p:nvSpPr>
        <p:spPr>
          <a:xfrm>
            <a:off x="1616507" y="2312125"/>
            <a:ext cx="1666239" cy="0"/>
          </a:xfrm>
          <a:prstGeom prst="line">
            <a:avLst/>
          </a:prstGeom>
          <a:ln w="38100" cap="flat">
            <a:solidFill>
              <a:srgbClr val="000000"/>
            </a:solidFill>
            <a:prstDash val="solid"/>
            <a:headEnd type="oval" w="lg" len="lg"/>
            <a:tailEnd type="diamond" w="lg" len="lg"/>
          </a:ln>
        </p:spPr>
        <p:txBody>
          <a:bodyPr/>
          <a:lstStyle/>
          <a:p>
            <a:endParaRPr lang="en-IN"/>
          </a:p>
        </p:txBody>
      </p:sp>
      <p:sp>
        <p:nvSpPr>
          <p:cNvPr id="19" name="AutoShape 19"/>
          <p:cNvSpPr/>
          <p:nvPr/>
        </p:nvSpPr>
        <p:spPr>
          <a:xfrm>
            <a:off x="1616507" y="3678489"/>
            <a:ext cx="1666239" cy="0"/>
          </a:xfrm>
          <a:prstGeom prst="line">
            <a:avLst/>
          </a:prstGeom>
          <a:ln w="38100" cap="flat">
            <a:solidFill>
              <a:srgbClr val="000000"/>
            </a:solidFill>
            <a:prstDash val="solid"/>
            <a:headEnd type="oval" w="lg" len="lg"/>
            <a:tailEnd type="diamond" w="lg" len="lg"/>
          </a:ln>
        </p:spPr>
        <p:txBody>
          <a:bodyPr/>
          <a:lstStyle/>
          <a:p>
            <a:endParaRPr lang="en-IN"/>
          </a:p>
        </p:txBody>
      </p:sp>
      <p:sp>
        <p:nvSpPr>
          <p:cNvPr id="20" name="AutoShape 20"/>
          <p:cNvSpPr/>
          <p:nvPr/>
        </p:nvSpPr>
        <p:spPr>
          <a:xfrm>
            <a:off x="1616507" y="5044853"/>
            <a:ext cx="1666239" cy="0"/>
          </a:xfrm>
          <a:prstGeom prst="line">
            <a:avLst/>
          </a:prstGeom>
          <a:ln w="38100" cap="flat">
            <a:solidFill>
              <a:srgbClr val="000000"/>
            </a:solidFill>
            <a:prstDash val="solid"/>
            <a:headEnd type="oval" w="lg" len="lg"/>
            <a:tailEnd type="diamond" w="lg" len="lg"/>
          </a:ln>
        </p:spPr>
        <p:txBody>
          <a:bodyPr/>
          <a:lstStyle/>
          <a:p>
            <a:endParaRPr lang="en-IN"/>
          </a:p>
        </p:txBody>
      </p:sp>
      <p:sp>
        <p:nvSpPr>
          <p:cNvPr id="21" name="AutoShape 21"/>
          <p:cNvSpPr/>
          <p:nvPr/>
        </p:nvSpPr>
        <p:spPr>
          <a:xfrm>
            <a:off x="1616507" y="6584729"/>
            <a:ext cx="1666239" cy="0"/>
          </a:xfrm>
          <a:prstGeom prst="line">
            <a:avLst/>
          </a:prstGeom>
          <a:ln w="38100" cap="flat">
            <a:solidFill>
              <a:srgbClr val="000000"/>
            </a:solidFill>
            <a:prstDash val="solid"/>
            <a:headEnd type="oval" w="lg" len="lg"/>
            <a:tailEnd type="diamond" w="lg" len="lg"/>
          </a:ln>
        </p:spPr>
        <p:txBody>
          <a:bodyPr/>
          <a:lstStyle/>
          <a:p>
            <a:endParaRPr lang="en-IN"/>
          </a:p>
        </p:txBody>
      </p:sp>
      <p:sp>
        <p:nvSpPr>
          <p:cNvPr id="22" name="AutoShape 22"/>
          <p:cNvSpPr/>
          <p:nvPr/>
        </p:nvSpPr>
        <p:spPr>
          <a:xfrm>
            <a:off x="1616507" y="8269523"/>
            <a:ext cx="1666239" cy="0"/>
          </a:xfrm>
          <a:prstGeom prst="line">
            <a:avLst/>
          </a:prstGeom>
          <a:ln w="38100" cap="flat">
            <a:solidFill>
              <a:srgbClr val="000000"/>
            </a:solidFill>
            <a:prstDash val="solid"/>
            <a:headEnd type="oval" w="lg" len="lg"/>
            <a:tailEnd type="diamond" w="lg" len="lg"/>
          </a:ln>
        </p:spPr>
        <p:txBody>
          <a:bodyPr/>
          <a:lstStyle/>
          <a:p>
            <a:endParaRPr lang="en-IN"/>
          </a:p>
        </p:txBody>
      </p:sp>
      <p:sp>
        <p:nvSpPr>
          <p:cNvPr id="23" name="Freeform 23"/>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24" name="Freeform 24"/>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25" name="Freeform 25"/>
          <p:cNvSpPr/>
          <p:nvPr/>
        </p:nvSpPr>
        <p:spPr>
          <a:xfrm>
            <a:off x="646607" y="9297232"/>
            <a:ext cx="764187" cy="743250"/>
          </a:xfrm>
          <a:custGeom>
            <a:avLst/>
            <a:gdLst/>
            <a:ahLst/>
            <a:cxnLst/>
            <a:rect l="l" t="t" r="r" b="b"/>
            <a:pathLst>
              <a:path w="764187" h="743250">
                <a:moveTo>
                  <a:pt x="0" y="0"/>
                </a:moveTo>
                <a:lnTo>
                  <a:pt x="764186" y="0"/>
                </a:lnTo>
                <a:lnTo>
                  <a:pt x="764186" y="743250"/>
                </a:lnTo>
                <a:lnTo>
                  <a:pt x="0" y="743250"/>
                </a:lnTo>
                <a:lnTo>
                  <a:pt x="0" y="0"/>
                </a:lnTo>
                <a:close/>
              </a:path>
            </a:pathLst>
          </a:custGeom>
          <a:blipFill>
            <a:blip r:embed="rId4"/>
            <a:stretch>
              <a:fillRect/>
            </a:stretch>
          </a:blipFill>
        </p:spPr>
        <p:txBody>
          <a:bodyPr/>
          <a:lstStyle/>
          <a:p>
            <a:endParaRPr lang="en-IN"/>
          </a:p>
        </p:txBody>
      </p:sp>
      <p:sp>
        <p:nvSpPr>
          <p:cNvPr id="26" name="TextBox 26"/>
          <p:cNvSpPr txBox="1"/>
          <p:nvPr/>
        </p:nvSpPr>
        <p:spPr>
          <a:xfrm>
            <a:off x="1028700" y="738056"/>
            <a:ext cx="10039956"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Project Request &amp; Tools Used </a:t>
            </a:r>
          </a:p>
        </p:txBody>
      </p:sp>
      <p:sp>
        <p:nvSpPr>
          <p:cNvPr id="27" name="TextBox 27"/>
          <p:cNvSpPr txBox="1"/>
          <p:nvPr/>
        </p:nvSpPr>
        <p:spPr>
          <a:xfrm>
            <a:off x="3479300" y="1859370"/>
            <a:ext cx="13896550" cy="762635"/>
          </a:xfrm>
          <a:prstGeom prst="rect">
            <a:avLst/>
          </a:prstGeom>
        </p:spPr>
        <p:txBody>
          <a:bodyPr lIns="0" tIns="0" rIns="0" bIns="0" rtlCol="0" anchor="t">
            <a:spAutoFit/>
          </a:bodyPr>
          <a:lstStyle/>
          <a:p>
            <a:pPr algn="l">
              <a:lnSpc>
                <a:spcPts val="2859"/>
              </a:lnSpc>
              <a:spcBef>
                <a:spcPct val="0"/>
              </a:spcBef>
            </a:pPr>
            <a:r>
              <a:rPr lang="en-US" sz="2199">
                <a:solidFill>
                  <a:srgbClr val="000000"/>
                </a:solidFill>
                <a:latin typeface="Arial Bold"/>
              </a:rPr>
              <a:t>Demographic classification:</a:t>
            </a:r>
            <a:r>
              <a:rPr lang="en-US" sz="2199">
                <a:solidFill>
                  <a:srgbClr val="000000"/>
                </a:solidFill>
                <a:latin typeface="Arial"/>
              </a:rPr>
              <a:t> Classify the customers based on available demography such as age group, gender, occupation etc. and provide insights based on them.</a:t>
            </a:r>
          </a:p>
        </p:txBody>
      </p:sp>
      <p:sp>
        <p:nvSpPr>
          <p:cNvPr id="28" name="TextBox 28"/>
          <p:cNvSpPr txBox="1"/>
          <p:nvPr/>
        </p:nvSpPr>
        <p:spPr>
          <a:xfrm>
            <a:off x="3441760" y="3101909"/>
            <a:ext cx="14051634" cy="1124585"/>
          </a:xfrm>
          <a:prstGeom prst="rect">
            <a:avLst/>
          </a:prstGeom>
        </p:spPr>
        <p:txBody>
          <a:bodyPr lIns="0" tIns="0" rIns="0" bIns="0" rtlCol="0" anchor="t">
            <a:spAutoFit/>
          </a:bodyPr>
          <a:lstStyle/>
          <a:p>
            <a:pPr algn="l">
              <a:lnSpc>
                <a:spcPts val="2859"/>
              </a:lnSpc>
              <a:spcBef>
                <a:spcPct val="0"/>
              </a:spcBef>
            </a:pPr>
            <a:r>
              <a:rPr lang="en-US" sz="2199">
                <a:solidFill>
                  <a:srgbClr val="000000"/>
                </a:solidFill>
                <a:latin typeface="Arial Bold"/>
              </a:rPr>
              <a:t>Avg income utilisation %:</a:t>
            </a:r>
            <a:r>
              <a:rPr lang="en-US" sz="2199">
                <a:solidFill>
                  <a:srgbClr val="000000"/>
                </a:solidFill>
                <a:latin typeface="Arial"/>
              </a:rPr>
              <a:t> Find the average income utilisation % of customers (avg_spends/avg_income). This will be your key metric. The higher the average income utilisation %, the more is their likelihood to use credit cards.</a:t>
            </a:r>
          </a:p>
        </p:txBody>
      </p:sp>
      <p:sp>
        <p:nvSpPr>
          <p:cNvPr id="29" name="TextBox 29"/>
          <p:cNvSpPr txBox="1"/>
          <p:nvPr/>
        </p:nvSpPr>
        <p:spPr>
          <a:xfrm>
            <a:off x="3441760" y="4663535"/>
            <a:ext cx="14051634" cy="762635"/>
          </a:xfrm>
          <a:prstGeom prst="rect">
            <a:avLst/>
          </a:prstGeom>
        </p:spPr>
        <p:txBody>
          <a:bodyPr lIns="0" tIns="0" rIns="0" bIns="0" rtlCol="0" anchor="t">
            <a:spAutoFit/>
          </a:bodyPr>
          <a:lstStyle/>
          <a:p>
            <a:pPr algn="l">
              <a:lnSpc>
                <a:spcPts val="2859"/>
              </a:lnSpc>
              <a:spcBef>
                <a:spcPct val="0"/>
              </a:spcBef>
            </a:pPr>
            <a:r>
              <a:rPr lang="en-US" sz="2199">
                <a:solidFill>
                  <a:srgbClr val="000000"/>
                </a:solidFill>
                <a:latin typeface="Arial Bold"/>
              </a:rPr>
              <a:t>Spending Insights:</a:t>
            </a:r>
            <a:r>
              <a:rPr lang="en-US" sz="2199">
                <a:solidFill>
                  <a:srgbClr val="000000"/>
                </a:solidFill>
                <a:latin typeface="Arial"/>
              </a:rPr>
              <a:t> Where do people spend money the most? Does it have any impact due to occupation, gender, city, age etc.? This can help you to add relevant credit card features for specific target groups.</a:t>
            </a:r>
          </a:p>
        </p:txBody>
      </p:sp>
      <p:sp>
        <p:nvSpPr>
          <p:cNvPr id="30" name="TextBox 30"/>
          <p:cNvSpPr txBox="1"/>
          <p:nvPr/>
        </p:nvSpPr>
        <p:spPr>
          <a:xfrm>
            <a:off x="3481265" y="6032845"/>
            <a:ext cx="14051634" cy="1124585"/>
          </a:xfrm>
          <a:prstGeom prst="rect">
            <a:avLst/>
          </a:prstGeom>
        </p:spPr>
        <p:txBody>
          <a:bodyPr lIns="0" tIns="0" rIns="0" bIns="0" rtlCol="0" anchor="t">
            <a:spAutoFit/>
          </a:bodyPr>
          <a:lstStyle/>
          <a:p>
            <a:pPr algn="l">
              <a:lnSpc>
                <a:spcPts val="2859"/>
              </a:lnSpc>
              <a:spcBef>
                <a:spcPct val="0"/>
              </a:spcBef>
            </a:pPr>
            <a:r>
              <a:rPr lang="en-US" sz="2199">
                <a:solidFill>
                  <a:srgbClr val="000000"/>
                </a:solidFill>
                <a:latin typeface="Arial Bold"/>
              </a:rPr>
              <a:t>Key Customer Segments: </a:t>
            </a:r>
            <a:r>
              <a:rPr lang="en-US" sz="2199">
                <a:solidFill>
                  <a:srgbClr val="000000"/>
                </a:solidFill>
                <a:latin typeface="Arial"/>
              </a:rPr>
              <a:t>By doing above, you should be able to identify and profile key customer segments that are likely to be the highest-value users of the new credit cards. This includes understanding their demographics, spending behaviours, and financial preferences.</a:t>
            </a:r>
          </a:p>
        </p:txBody>
      </p:sp>
      <p:sp>
        <p:nvSpPr>
          <p:cNvPr id="31" name="TextBox 31"/>
          <p:cNvSpPr txBox="1"/>
          <p:nvPr/>
        </p:nvSpPr>
        <p:spPr>
          <a:xfrm>
            <a:off x="3441760" y="7654843"/>
            <a:ext cx="14051634" cy="1124585"/>
          </a:xfrm>
          <a:prstGeom prst="rect">
            <a:avLst/>
          </a:prstGeom>
        </p:spPr>
        <p:txBody>
          <a:bodyPr lIns="0" tIns="0" rIns="0" bIns="0" rtlCol="0" anchor="t">
            <a:spAutoFit/>
          </a:bodyPr>
          <a:lstStyle/>
          <a:p>
            <a:pPr algn="l">
              <a:lnSpc>
                <a:spcPts val="2859"/>
              </a:lnSpc>
              <a:spcBef>
                <a:spcPct val="0"/>
              </a:spcBef>
            </a:pPr>
            <a:r>
              <a:rPr lang="en-US" sz="2199">
                <a:solidFill>
                  <a:srgbClr val="000000"/>
                </a:solidFill>
                <a:latin typeface="Arial Bold"/>
              </a:rPr>
              <a:t>Credit Card Feature Recommendations: </a:t>
            </a:r>
            <a:r>
              <a:rPr lang="en-US" sz="2199">
                <a:solidFill>
                  <a:srgbClr val="000000"/>
                </a:solidFill>
                <a:latin typeface="Arial"/>
              </a:rPr>
              <a:t>Provide recommendations on what key features should be included in the credit card which will improve the likelihood of credit card usage. This should be backed by the insights from data provided and also some secondary research on the internet for this.</a:t>
            </a:r>
          </a:p>
        </p:txBody>
      </p:sp>
      <p:sp>
        <p:nvSpPr>
          <p:cNvPr id="32" name="TextBox 32"/>
          <p:cNvSpPr txBox="1"/>
          <p:nvPr/>
        </p:nvSpPr>
        <p:spPr>
          <a:xfrm>
            <a:off x="1497627" y="9440533"/>
            <a:ext cx="6551682" cy="418548"/>
          </a:xfrm>
          <a:prstGeom prst="rect">
            <a:avLst/>
          </a:prstGeom>
        </p:spPr>
        <p:txBody>
          <a:bodyPr lIns="0" tIns="0" rIns="0" bIns="0" rtlCol="0" anchor="t">
            <a:spAutoFit/>
          </a:bodyPr>
          <a:lstStyle/>
          <a:p>
            <a:pPr algn="l">
              <a:lnSpc>
                <a:spcPts val="3483"/>
              </a:lnSpc>
            </a:pPr>
            <a:r>
              <a:rPr lang="en-US" sz="2524" spc="247">
                <a:solidFill>
                  <a:srgbClr val="231F20"/>
                </a:solidFill>
                <a:latin typeface="Montserrat Light"/>
              </a:rPr>
              <a:t>I Used Power Bi for Data Analysis.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TextBox 4"/>
          <p:cNvSpPr txBox="1"/>
          <p:nvPr/>
        </p:nvSpPr>
        <p:spPr>
          <a:xfrm>
            <a:off x="744266" y="379220"/>
            <a:ext cx="10039956"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Demographic Classification</a:t>
            </a:r>
          </a:p>
        </p:txBody>
      </p:sp>
      <p:sp>
        <p:nvSpPr>
          <p:cNvPr id="5" name="TextBox 5"/>
          <p:cNvSpPr txBox="1"/>
          <p:nvPr/>
        </p:nvSpPr>
        <p:spPr>
          <a:xfrm>
            <a:off x="744266" y="1086368"/>
            <a:ext cx="17072735" cy="688975"/>
          </a:xfrm>
          <a:prstGeom prst="rect">
            <a:avLst/>
          </a:prstGeom>
        </p:spPr>
        <p:txBody>
          <a:bodyPr lIns="0" tIns="0" rIns="0" bIns="0" rtlCol="0" anchor="t">
            <a:spAutoFit/>
          </a:bodyPr>
          <a:lstStyle/>
          <a:p>
            <a:pPr algn="l">
              <a:lnSpc>
                <a:spcPts val="2600"/>
              </a:lnSpc>
              <a:spcBef>
                <a:spcPct val="0"/>
              </a:spcBef>
            </a:pPr>
            <a:r>
              <a:rPr lang="en-US" sz="2000">
                <a:solidFill>
                  <a:srgbClr val="000000"/>
                </a:solidFill>
                <a:latin typeface="Arial"/>
              </a:rPr>
              <a:t>For demographic classification, I have conducted a thorough customer demographic analysis using Power BI, and here are the key findings presented in a visually engaging manner:</a:t>
            </a:r>
          </a:p>
        </p:txBody>
      </p:sp>
      <p:sp>
        <p:nvSpPr>
          <p:cNvPr id="6" name="TextBox 6"/>
          <p:cNvSpPr txBox="1"/>
          <p:nvPr/>
        </p:nvSpPr>
        <p:spPr>
          <a:xfrm>
            <a:off x="1028700" y="2131606"/>
            <a:ext cx="18943506" cy="7625096"/>
          </a:xfrm>
          <a:prstGeom prst="rect">
            <a:avLst/>
          </a:prstGeom>
        </p:spPr>
        <p:txBody>
          <a:bodyPr lIns="0" tIns="0" rIns="0" bIns="0" rtlCol="0" anchor="t">
            <a:spAutoFit/>
          </a:bodyPr>
          <a:lstStyle/>
          <a:p>
            <a:pPr algn="l">
              <a:lnSpc>
                <a:spcPts val="2464"/>
              </a:lnSpc>
            </a:pPr>
            <a:r>
              <a:rPr lang="en-US" sz="1896">
                <a:solidFill>
                  <a:srgbClr val="000000"/>
                </a:solidFill>
                <a:latin typeface="Arial Bold"/>
              </a:rPr>
              <a:t>T</a:t>
            </a:r>
            <a:r>
              <a:rPr lang="en-US" sz="1896">
                <a:solidFill>
                  <a:srgbClr val="004AAD"/>
                </a:solidFill>
                <a:latin typeface="Arial Bold"/>
              </a:rPr>
              <a:t>otal Customers: </a:t>
            </a:r>
            <a:r>
              <a:rPr lang="en-US" sz="1896">
                <a:solidFill>
                  <a:srgbClr val="000000"/>
                </a:solidFill>
                <a:latin typeface="Arial"/>
              </a:rPr>
              <a:t>The dataset encompasses a substantial pool of </a:t>
            </a:r>
            <a:r>
              <a:rPr lang="en-US" sz="1896" u="sng">
                <a:solidFill>
                  <a:srgbClr val="FF914D"/>
                </a:solidFill>
                <a:latin typeface="Arial Bold"/>
              </a:rPr>
              <a:t>4000 </a:t>
            </a:r>
            <a:r>
              <a:rPr lang="en-US" sz="1896">
                <a:solidFill>
                  <a:srgbClr val="000000"/>
                </a:solidFill>
                <a:latin typeface="Arial"/>
              </a:rPr>
              <a:t>customers, forming the foundation of our analysis.</a:t>
            </a:r>
          </a:p>
          <a:p>
            <a:pPr algn="l">
              <a:lnSpc>
                <a:spcPts val="2464"/>
              </a:lnSpc>
            </a:pPr>
            <a:endParaRPr lang="en-US" sz="1896">
              <a:solidFill>
                <a:srgbClr val="000000"/>
              </a:solidFill>
              <a:latin typeface="Arial"/>
            </a:endParaRPr>
          </a:p>
          <a:p>
            <a:pPr algn="l">
              <a:lnSpc>
                <a:spcPts val="2464"/>
              </a:lnSpc>
            </a:pPr>
            <a:r>
              <a:rPr lang="en-US" sz="1896">
                <a:solidFill>
                  <a:srgbClr val="004AAD"/>
                </a:solidFill>
                <a:latin typeface="Arial Bold"/>
              </a:rPr>
              <a:t>Gender Distribution:</a:t>
            </a:r>
            <a:r>
              <a:rPr lang="en-US" sz="1896">
                <a:solidFill>
                  <a:srgbClr val="000000"/>
                </a:solidFill>
                <a:latin typeface="Arial"/>
              </a:rPr>
              <a:t> I observe a distinct gender distribution:</a:t>
            </a:r>
          </a:p>
          <a:p>
            <a:pPr algn="l">
              <a:lnSpc>
                <a:spcPts val="2464"/>
              </a:lnSpc>
            </a:pPr>
            <a:r>
              <a:rPr lang="en-US" sz="1896">
                <a:solidFill>
                  <a:srgbClr val="000000"/>
                </a:solidFill>
                <a:latin typeface="Arial"/>
              </a:rPr>
              <a:t>          * Total Male Customers: </a:t>
            </a:r>
            <a:r>
              <a:rPr lang="en-US" sz="1896">
                <a:solidFill>
                  <a:srgbClr val="FF914D"/>
                </a:solidFill>
                <a:latin typeface="Arial Bold"/>
              </a:rPr>
              <a:t>2597</a:t>
            </a:r>
            <a:r>
              <a:rPr lang="en-US" sz="1896">
                <a:solidFill>
                  <a:srgbClr val="FF914D"/>
                </a:solidFill>
                <a:latin typeface="Arial"/>
              </a:rPr>
              <a:t> </a:t>
            </a:r>
            <a:r>
              <a:rPr lang="en-US" sz="1896">
                <a:solidFill>
                  <a:srgbClr val="000000"/>
                </a:solidFill>
                <a:latin typeface="Arial"/>
              </a:rPr>
              <a:t>(64.93%)</a:t>
            </a:r>
          </a:p>
          <a:p>
            <a:pPr algn="l">
              <a:lnSpc>
                <a:spcPts val="2464"/>
              </a:lnSpc>
            </a:pPr>
            <a:r>
              <a:rPr lang="en-US" sz="1896">
                <a:solidFill>
                  <a:srgbClr val="000000"/>
                </a:solidFill>
                <a:latin typeface="Arial"/>
              </a:rPr>
              <a:t>          * Total Female Customers: </a:t>
            </a:r>
            <a:r>
              <a:rPr lang="en-US" sz="1896">
                <a:solidFill>
                  <a:srgbClr val="FF914D"/>
                </a:solidFill>
                <a:latin typeface="Arial Bold"/>
              </a:rPr>
              <a:t>1403</a:t>
            </a:r>
            <a:r>
              <a:rPr lang="en-US" sz="1896">
                <a:solidFill>
                  <a:srgbClr val="FF914D"/>
                </a:solidFill>
                <a:latin typeface="Arial"/>
              </a:rPr>
              <a:t> </a:t>
            </a:r>
            <a:r>
              <a:rPr lang="en-US" sz="1896">
                <a:solidFill>
                  <a:srgbClr val="000000"/>
                </a:solidFill>
                <a:latin typeface="Arial"/>
              </a:rPr>
              <a:t>(35.08%)</a:t>
            </a:r>
          </a:p>
          <a:p>
            <a:pPr algn="l">
              <a:lnSpc>
                <a:spcPts val="2464"/>
              </a:lnSpc>
            </a:pPr>
            <a:endParaRPr lang="en-US" sz="1896">
              <a:solidFill>
                <a:srgbClr val="000000"/>
              </a:solidFill>
              <a:latin typeface="Arial"/>
            </a:endParaRPr>
          </a:p>
          <a:p>
            <a:pPr algn="l">
              <a:lnSpc>
                <a:spcPts val="2341"/>
              </a:lnSpc>
            </a:pPr>
            <a:r>
              <a:rPr lang="en-US" sz="1801">
                <a:solidFill>
                  <a:srgbClr val="004AAD"/>
                </a:solidFill>
                <a:latin typeface="Arial Bold"/>
              </a:rPr>
              <a:t>Customers by Age Group: </a:t>
            </a:r>
            <a:r>
              <a:rPr lang="en-US" sz="1801">
                <a:solidFill>
                  <a:srgbClr val="000000"/>
                </a:solidFill>
                <a:latin typeface="Arial"/>
              </a:rPr>
              <a:t>The utilization of a Clustered Column Chart has allowed us to dissect the age distribution with a nuanced perspective:</a:t>
            </a:r>
          </a:p>
          <a:p>
            <a:pPr marL="777816" lvl="2" indent="-259272" algn="l">
              <a:lnSpc>
                <a:spcPts val="2341"/>
              </a:lnSpc>
              <a:buFont typeface="Arial"/>
              <a:buChar char="⚬"/>
            </a:pPr>
            <a:r>
              <a:rPr lang="en-US" sz="1801">
                <a:solidFill>
                  <a:srgbClr val="000000"/>
                </a:solidFill>
                <a:latin typeface="Arial"/>
              </a:rPr>
              <a:t>The age group </a:t>
            </a:r>
            <a:r>
              <a:rPr lang="en-US" sz="1801">
                <a:solidFill>
                  <a:srgbClr val="000000"/>
                </a:solidFill>
                <a:latin typeface="Arial Bold"/>
              </a:rPr>
              <a:t>25-35</a:t>
            </a:r>
            <a:r>
              <a:rPr lang="en-US" sz="1801">
                <a:solidFill>
                  <a:srgbClr val="000000"/>
                </a:solidFill>
                <a:latin typeface="Arial"/>
              </a:rPr>
              <a:t> emerges as the dominant segment with </a:t>
            </a:r>
            <a:r>
              <a:rPr lang="en-US" sz="1801">
                <a:solidFill>
                  <a:srgbClr val="000000"/>
                </a:solidFill>
                <a:latin typeface="Arial Bold"/>
              </a:rPr>
              <a:t>1498 customers,</a:t>
            </a:r>
            <a:r>
              <a:rPr lang="en-US" sz="1801">
                <a:solidFill>
                  <a:srgbClr val="000000"/>
                </a:solidFill>
                <a:latin typeface="Arial"/>
              </a:rPr>
              <a:t> comprising </a:t>
            </a:r>
            <a:r>
              <a:rPr lang="en-US" sz="1801">
                <a:solidFill>
                  <a:srgbClr val="000000"/>
                </a:solidFill>
                <a:latin typeface="Arial Bold"/>
              </a:rPr>
              <a:t>966 males</a:t>
            </a:r>
            <a:r>
              <a:rPr lang="en-US" sz="1801">
                <a:solidFill>
                  <a:srgbClr val="000000"/>
                </a:solidFill>
                <a:latin typeface="Arial"/>
              </a:rPr>
              <a:t> and </a:t>
            </a:r>
            <a:r>
              <a:rPr lang="en-US" sz="1801">
                <a:solidFill>
                  <a:srgbClr val="000000"/>
                </a:solidFill>
                <a:latin typeface="Arial Bold"/>
              </a:rPr>
              <a:t>532 females.</a:t>
            </a:r>
          </a:p>
          <a:p>
            <a:pPr marL="777816" lvl="2" indent="-259272" algn="l">
              <a:lnSpc>
                <a:spcPts val="2341"/>
              </a:lnSpc>
              <a:buFont typeface="Arial"/>
              <a:buChar char="⚬"/>
            </a:pPr>
            <a:r>
              <a:rPr lang="en-US" sz="1801">
                <a:solidFill>
                  <a:srgbClr val="000000"/>
                </a:solidFill>
                <a:latin typeface="Arial"/>
              </a:rPr>
              <a:t>Following </a:t>
            </a:r>
            <a:r>
              <a:rPr lang="en-US" sz="1801" u="sng">
                <a:solidFill>
                  <a:srgbClr val="000000"/>
                </a:solidFill>
                <a:latin typeface="Arial"/>
              </a:rPr>
              <a:t>closely</a:t>
            </a:r>
            <a:r>
              <a:rPr lang="en-US" sz="1801">
                <a:solidFill>
                  <a:srgbClr val="000000"/>
                </a:solidFill>
                <a:latin typeface="Arial"/>
              </a:rPr>
              <a:t>, the age group </a:t>
            </a:r>
            <a:r>
              <a:rPr lang="en-US" sz="1801">
                <a:solidFill>
                  <a:srgbClr val="000000"/>
                </a:solidFill>
                <a:latin typeface="Arial Bold"/>
              </a:rPr>
              <a:t>35-45</a:t>
            </a:r>
            <a:r>
              <a:rPr lang="en-US" sz="1801">
                <a:solidFill>
                  <a:srgbClr val="000000"/>
                </a:solidFill>
                <a:latin typeface="Arial"/>
              </a:rPr>
              <a:t> commands </a:t>
            </a:r>
            <a:r>
              <a:rPr lang="en-US" sz="1801">
                <a:solidFill>
                  <a:srgbClr val="000000"/>
                </a:solidFill>
                <a:latin typeface="Arial Bold"/>
              </a:rPr>
              <a:t>1273 customers</a:t>
            </a:r>
            <a:r>
              <a:rPr lang="en-US" sz="1801">
                <a:solidFill>
                  <a:srgbClr val="000000"/>
                </a:solidFill>
                <a:latin typeface="Arial"/>
              </a:rPr>
              <a:t>, demonstrating a nuanced breakdown of </a:t>
            </a:r>
            <a:r>
              <a:rPr lang="en-US" sz="1801">
                <a:solidFill>
                  <a:srgbClr val="000000"/>
                </a:solidFill>
                <a:latin typeface="Arial Bold"/>
              </a:rPr>
              <a:t>834 males</a:t>
            </a:r>
            <a:r>
              <a:rPr lang="en-US" sz="1801">
                <a:solidFill>
                  <a:srgbClr val="000000"/>
                </a:solidFill>
                <a:latin typeface="Arial"/>
              </a:rPr>
              <a:t> and </a:t>
            </a:r>
            <a:r>
              <a:rPr lang="en-US" sz="1801">
                <a:solidFill>
                  <a:srgbClr val="000000"/>
                </a:solidFill>
                <a:latin typeface="Arial Bold"/>
              </a:rPr>
              <a:t>439 females</a:t>
            </a:r>
            <a:r>
              <a:rPr lang="en-US" sz="1801">
                <a:solidFill>
                  <a:srgbClr val="000000"/>
                </a:solidFill>
                <a:latin typeface="Arial"/>
              </a:rPr>
              <a:t>.</a:t>
            </a:r>
          </a:p>
          <a:p>
            <a:pPr marL="777816" lvl="2" indent="-259272" algn="l">
              <a:lnSpc>
                <a:spcPts val="2341"/>
              </a:lnSpc>
              <a:buFont typeface="Arial"/>
              <a:buChar char="⚬"/>
            </a:pPr>
            <a:r>
              <a:rPr lang="en-US" sz="1801">
                <a:solidFill>
                  <a:srgbClr val="000000"/>
                </a:solidFill>
                <a:latin typeface="Arial"/>
              </a:rPr>
              <a:t>Notably, the </a:t>
            </a:r>
            <a:r>
              <a:rPr lang="en-US" sz="1801">
                <a:solidFill>
                  <a:srgbClr val="000000"/>
                </a:solidFill>
                <a:latin typeface="Arial Bold"/>
              </a:rPr>
              <a:t>45+ age group</a:t>
            </a:r>
            <a:r>
              <a:rPr lang="en-US" sz="1801">
                <a:solidFill>
                  <a:srgbClr val="000000"/>
                </a:solidFill>
                <a:latin typeface="Arial"/>
              </a:rPr>
              <a:t> exhibits the</a:t>
            </a:r>
            <a:r>
              <a:rPr lang="en-US" sz="1801">
                <a:solidFill>
                  <a:srgbClr val="000000"/>
                </a:solidFill>
                <a:latin typeface="Arial Bold"/>
              </a:rPr>
              <a:t> smallest customer count</a:t>
            </a:r>
            <a:r>
              <a:rPr lang="en-US" sz="1801">
                <a:solidFill>
                  <a:srgbClr val="000000"/>
                </a:solidFill>
                <a:latin typeface="Arial"/>
              </a:rPr>
              <a:t>, standing at </a:t>
            </a:r>
            <a:r>
              <a:rPr lang="en-US" sz="1801">
                <a:solidFill>
                  <a:srgbClr val="000000"/>
                </a:solidFill>
                <a:latin typeface="Arial Bold"/>
              </a:rPr>
              <a:t>538</a:t>
            </a:r>
            <a:r>
              <a:rPr lang="en-US" sz="1801">
                <a:solidFill>
                  <a:srgbClr val="000000"/>
                </a:solidFill>
                <a:latin typeface="Arial"/>
              </a:rPr>
              <a:t>.</a:t>
            </a:r>
          </a:p>
          <a:p>
            <a:pPr algn="l">
              <a:lnSpc>
                <a:spcPts val="2464"/>
              </a:lnSpc>
            </a:pPr>
            <a:endParaRPr lang="en-US" sz="1801">
              <a:solidFill>
                <a:srgbClr val="000000"/>
              </a:solidFill>
              <a:latin typeface="Arial"/>
            </a:endParaRPr>
          </a:p>
          <a:p>
            <a:pPr algn="l">
              <a:lnSpc>
                <a:spcPts val="2464"/>
              </a:lnSpc>
            </a:pPr>
            <a:r>
              <a:rPr lang="en-US" sz="1896">
                <a:solidFill>
                  <a:srgbClr val="004AAD"/>
                </a:solidFill>
                <a:latin typeface="Arial Bold"/>
              </a:rPr>
              <a:t>Customers by City: </a:t>
            </a:r>
            <a:r>
              <a:rPr lang="en-US" sz="1896">
                <a:solidFill>
                  <a:srgbClr val="000000"/>
                </a:solidFill>
                <a:latin typeface="Arial Bold"/>
              </a:rPr>
              <a:t>Mumbai</a:t>
            </a:r>
            <a:r>
              <a:rPr lang="en-US" sz="1896">
                <a:solidFill>
                  <a:srgbClr val="000000"/>
                </a:solidFill>
                <a:latin typeface="Arial"/>
              </a:rPr>
              <a:t> stands out with the </a:t>
            </a:r>
            <a:r>
              <a:rPr lang="en-US" sz="1896">
                <a:solidFill>
                  <a:srgbClr val="000000"/>
                </a:solidFill>
                <a:latin typeface="Arial Bold"/>
              </a:rPr>
              <a:t>highest customer count at 1078</a:t>
            </a:r>
            <a:r>
              <a:rPr lang="en-US" sz="1896">
                <a:solidFill>
                  <a:srgbClr val="000000"/>
                </a:solidFill>
                <a:latin typeface="Arial"/>
              </a:rPr>
              <a:t>, delineating </a:t>
            </a:r>
            <a:r>
              <a:rPr lang="en-US" sz="1896">
                <a:solidFill>
                  <a:srgbClr val="000000"/>
                </a:solidFill>
                <a:latin typeface="Arial Bold"/>
              </a:rPr>
              <a:t>693 males</a:t>
            </a:r>
            <a:r>
              <a:rPr lang="en-US" sz="1896">
                <a:solidFill>
                  <a:srgbClr val="000000"/>
                </a:solidFill>
                <a:latin typeface="Arial"/>
              </a:rPr>
              <a:t> and </a:t>
            </a:r>
            <a:r>
              <a:rPr lang="en-US" sz="1896">
                <a:solidFill>
                  <a:srgbClr val="000000"/>
                </a:solidFill>
                <a:latin typeface="Arial Bold"/>
              </a:rPr>
              <a:t>385 females</a:t>
            </a:r>
            <a:r>
              <a:rPr lang="en-US" sz="1896">
                <a:solidFill>
                  <a:srgbClr val="000000"/>
                </a:solidFill>
                <a:latin typeface="Arial"/>
              </a:rPr>
              <a:t>.</a:t>
            </a:r>
          </a:p>
          <a:p>
            <a:pPr algn="l">
              <a:lnSpc>
                <a:spcPts val="2464"/>
              </a:lnSpc>
            </a:pPr>
            <a:r>
              <a:rPr lang="en-US" sz="1896">
                <a:solidFill>
                  <a:srgbClr val="000000"/>
                </a:solidFill>
                <a:latin typeface="Arial"/>
              </a:rPr>
              <a:t>        Other cities follow suit:</a:t>
            </a:r>
          </a:p>
          <a:p>
            <a:pPr marL="1105318" lvl="3" indent="-276329" algn="l">
              <a:lnSpc>
                <a:spcPts val="2218"/>
              </a:lnSpc>
              <a:buFont typeface="Arial"/>
              <a:buChar char="￭"/>
            </a:pPr>
            <a:r>
              <a:rPr lang="en-US" sz="1706">
                <a:solidFill>
                  <a:srgbClr val="000000"/>
                </a:solidFill>
                <a:latin typeface="Arial"/>
              </a:rPr>
              <a:t>Chennai: 834</a:t>
            </a:r>
          </a:p>
          <a:p>
            <a:pPr marL="1105318" lvl="3" indent="-276329" algn="l">
              <a:lnSpc>
                <a:spcPts val="2218"/>
              </a:lnSpc>
              <a:buFont typeface="Arial"/>
              <a:buChar char="￭"/>
            </a:pPr>
            <a:r>
              <a:rPr lang="en-US" sz="1706">
                <a:solidFill>
                  <a:srgbClr val="000000"/>
                </a:solidFill>
                <a:latin typeface="Arial"/>
              </a:rPr>
              <a:t>Bangalore: 751</a:t>
            </a:r>
          </a:p>
          <a:p>
            <a:pPr marL="1105318" lvl="3" indent="-276329" algn="l">
              <a:lnSpc>
                <a:spcPts val="2218"/>
              </a:lnSpc>
              <a:buFont typeface="Arial"/>
              <a:buChar char="￭"/>
            </a:pPr>
            <a:r>
              <a:rPr lang="en-US" sz="1706">
                <a:solidFill>
                  <a:srgbClr val="000000"/>
                </a:solidFill>
                <a:latin typeface="Arial"/>
              </a:rPr>
              <a:t>Delhi NCR: 744</a:t>
            </a:r>
          </a:p>
          <a:p>
            <a:pPr marL="1105318" lvl="3" indent="-276329" algn="l">
              <a:lnSpc>
                <a:spcPts val="2218"/>
              </a:lnSpc>
              <a:buFont typeface="Arial"/>
              <a:buChar char="￭"/>
            </a:pPr>
            <a:r>
              <a:rPr lang="en-US" sz="1706">
                <a:solidFill>
                  <a:srgbClr val="000000"/>
                </a:solidFill>
                <a:latin typeface="Arial"/>
              </a:rPr>
              <a:t>Hyderabad: 593</a:t>
            </a:r>
          </a:p>
          <a:p>
            <a:pPr algn="l">
              <a:lnSpc>
                <a:spcPts val="2218"/>
              </a:lnSpc>
            </a:pPr>
            <a:endParaRPr lang="en-US" sz="1706">
              <a:solidFill>
                <a:srgbClr val="000000"/>
              </a:solidFill>
              <a:latin typeface="Arial"/>
            </a:endParaRPr>
          </a:p>
          <a:p>
            <a:pPr algn="l">
              <a:lnSpc>
                <a:spcPts val="2218"/>
              </a:lnSpc>
            </a:pPr>
            <a:r>
              <a:rPr lang="en-US" sz="1706">
                <a:solidFill>
                  <a:srgbClr val="000000"/>
                </a:solidFill>
                <a:latin typeface="Arial"/>
              </a:rPr>
              <a:t> </a:t>
            </a:r>
            <a:r>
              <a:rPr lang="en-US" sz="1706">
                <a:solidFill>
                  <a:srgbClr val="004AAD"/>
                </a:solidFill>
                <a:latin typeface="Arial Bold"/>
              </a:rPr>
              <a:t>Customers by Occupation:</a:t>
            </a:r>
          </a:p>
          <a:p>
            <a:pPr marL="736879" lvl="2" indent="-245626" algn="l">
              <a:lnSpc>
                <a:spcPts val="2218"/>
              </a:lnSpc>
              <a:buFont typeface="Arial"/>
              <a:buChar char="⚬"/>
            </a:pPr>
            <a:r>
              <a:rPr lang="en-US" sz="1706">
                <a:solidFill>
                  <a:srgbClr val="000000"/>
                </a:solidFill>
                <a:latin typeface="Arial Bold"/>
              </a:rPr>
              <a:t>Salaried IT Employees</a:t>
            </a:r>
            <a:r>
              <a:rPr lang="en-US" sz="1706">
                <a:solidFill>
                  <a:srgbClr val="000000"/>
                </a:solidFill>
                <a:latin typeface="Arial"/>
              </a:rPr>
              <a:t> </a:t>
            </a:r>
            <a:r>
              <a:rPr lang="en-US" sz="1706">
                <a:solidFill>
                  <a:srgbClr val="000000"/>
                </a:solidFill>
                <a:latin typeface="Arial Bold"/>
              </a:rPr>
              <a:t>emerge</a:t>
            </a:r>
            <a:r>
              <a:rPr lang="en-US" sz="1706">
                <a:solidFill>
                  <a:srgbClr val="000000"/>
                </a:solidFill>
                <a:latin typeface="Arial"/>
              </a:rPr>
              <a:t> as the predominant category with </a:t>
            </a:r>
            <a:r>
              <a:rPr lang="en-US" sz="1706">
                <a:solidFill>
                  <a:srgbClr val="000000"/>
                </a:solidFill>
                <a:latin typeface="Arial Bold"/>
              </a:rPr>
              <a:t>1294 customers</a:t>
            </a:r>
            <a:r>
              <a:rPr lang="en-US" sz="1706">
                <a:solidFill>
                  <a:srgbClr val="000000"/>
                </a:solidFill>
                <a:latin typeface="Arial"/>
              </a:rPr>
              <a:t>, comprising</a:t>
            </a:r>
            <a:r>
              <a:rPr lang="en-US" sz="1706">
                <a:solidFill>
                  <a:srgbClr val="000000"/>
                </a:solidFill>
                <a:latin typeface="Arial Bold"/>
              </a:rPr>
              <a:t> 721 males</a:t>
            </a:r>
            <a:r>
              <a:rPr lang="en-US" sz="1706">
                <a:solidFill>
                  <a:srgbClr val="000000"/>
                </a:solidFill>
                <a:latin typeface="Arial"/>
              </a:rPr>
              <a:t> and </a:t>
            </a:r>
            <a:r>
              <a:rPr lang="en-US" sz="1706">
                <a:solidFill>
                  <a:srgbClr val="000000"/>
                </a:solidFill>
                <a:latin typeface="Arial Bold"/>
              </a:rPr>
              <a:t>573 females</a:t>
            </a:r>
            <a:r>
              <a:rPr lang="en-US" sz="1706">
                <a:solidFill>
                  <a:srgbClr val="000000"/>
                </a:solidFill>
                <a:latin typeface="Arial"/>
              </a:rPr>
              <a:t>.</a:t>
            </a:r>
          </a:p>
          <a:p>
            <a:pPr marL="736879" lvl="2" indent="-245626" algn="l">
              <a:lnSpc>
                <a:spcPts val="2218"/>
              </a:lnSpc>
              <a:buFont typeface="Arial"/>
              <a:buChar char="⚬"/>
            </a:pPr>
            <a:r>
              <a:rPr lang="en-US" sz="1706">
                <a:solidFill>
                  <a:srgbClr val="000000"/>
                </a:solidFill>
                <a:latin typeface="Arial"/>
              </a:rPr>
              <a:t>Other significant categories include</a:t>
            </a:r>
            <a:r>
              <a:rPr lang="en-US" sz="1706">
                <a:solidFill>
                  <a:srgbClr val="000000"/>
                </a:solidFill>
                <a:latin typeface="Arial Bold"/>
              </a:rPr>
              <a:t> Salaried Other Employees (893)</a:t>
            </a:r>
            <a:r>
              <a:rPr lang="en-US" sz="1706">
                <a:solidFill>
                  <a:srgbClr val="000000"/>
                </a:solidFill>
                <a:latin typeface="Arial"/>
              </a:rPr>
              <a:t>, </a:t>
            </a:r>
            <a:r>
              <a:rPr lang="en-US" sz="1706">
                <a:solidFill>
                  <a:srgbClr val="000000"/>
                </a:solidFill>
                <a:latin typeface="Arial Bold"/>
              </a:rPr>
              <a:t>Freelancers (784</a:t>
            </a:r>
            <a:r>
              <a:rPr lang="en-US" sz="1706">
                <a:solidFill>
                  <a:srgbClr val="000000"/>
                </a:solidFill>
                <a:latin typeface="Arial"/>
              </a:rPr>
              <a:t>), </a:t>
            </a:r>
            <a:r>
              <a:rPr lang="en-US" sz="1706">
                <a:solidFill>
                  <a:srgbClr val="000000"/>
                </a:solidFill>
                <a:latin typeface="Arial Bold"/>
              </a:rPr>
              <a:t>Business Owners (630)</a:t>
            </a:r>
            <a:r>
              <a:rPr lang="en-US" sz="1706">
                <a:solidFill>
                  <a:srgbClr val="000000"/>
                </a:solidFill>
                <a:latin typeface="Arial"/>
              </a:rPr>
              <a:t>, and </a:t>
            </a:r>
            <a:r>
              <a:rPr lang="en-US" sz="1706">
                <a:solidFill>
                  <a:srgbClr val="000000"/>
                </a:solidFill>
                <a:latin typeface="Arial Bold"/>
              </a:rPr>
              <a:t>Government Employees (399)</a:t>
            </a:r>
            <a:r>
              <a:rPr lang="en-US" sz="1706">
                <a:solidFill>
                  <a:srgbClr val="000000"/>
                </a:solidFill>
                <a:latin typeface="Arial"/>
              </a:rPr>
              <a:t>.</a:t>
            </a:r>
          </a:p>
          <a:p>
            <a:pPr algn="l">
              <a:lnSpc>
                <a:spcPts val="2218"/>
              </a:lnSpc>
            </a:pPr>
            <a:endParaRPr lang="en-US" sz="1706">
              <a:solidFill>
                <a:srgbClr val="000000"/>
              </a:solidFill>
              <a:latin typeface="Arial"/>
            </a:endParaRPr>
          </a:p>
          <a:p>
            <a:pPr algn="l">
              <a:lnSpc>
                <a:spcPts val="2341"/>
              </a:lnSpc>
            </a:pPr>
            <a:r>
              <a:rPr lang="en-US" sz="1801">
                <a:solidFill>
                  <a:srgbClr val="004AAD"/>
                </a:solidFill>
                <a:latin typeface="Arial Bold"/>
              </a:rPr>
              <a:t>Customers by Marital Status:</a:t>
            </a:r>
            <a:r>
              <a:rPr lang="en-US" sz="1801">
                <a:solidFill>
                  <a:srgbClr val="000000"/>
                </a:solidFill>
                <a:latin typeface="Arial Bold"/>
              </a:rPr>
              <a:t> </a:t>
            </a:r>
            <a:r>
              <a:rPr lang="en-US" sz="1801">
                <a:solidFill>
                  <a:srgbClr val="000000"/>
                </a:solidFill>
                <a:latin typeface="Arial"/>
              </a:rPr>
              <a:t>A Donut Chart has been employed to visualize the marital status distribution:</a:t>
            </a:r>
          </a:p>
          <a:p>
            <a:pPr marL="777816" lvl="2" indent="-259272" algn="l">
              <a:lnSpc>
                <a:spcPts val="2341"/>
              </a:lnSpc>
              <a:buFont typeface="Arial"/>
              <a:buChar char="⚬"/>
            </a:pPr>
            <a:r>
              <a:rPr lang="en-US" sz="1801">
                <a:solidFill>
                  <a:srgbClr val="000000"/>
                </a:solidFill>
                <a:latin typeface="Arial Bold"/>
              </a:rPr>
              <a:t>Married customers</a:t>
            </a:r>
            <a:r>
              <a:rPr lang="en-US" sz="1801">
                <a:solidFill>
                  <a:srgbClr val="000000"/>
                </a:solidFill>
                <a:latin typeface="Arial"/>
              </a:rPr>
              <a:t> dominate the landscape, constituting a substantial </a:t>
            </a:r>
            <a:r>
              <a:rPr lang="en-US" sz="1801">
                <a:solidFill>
                  <a:srgbClr val="000000"/>
                </a:solidFill>
                <a:latin typeface="Arial Bold"/>
              </a:rPr>
              <a:t>78.41%</a:t>
            </a:r>
            <a:r>
              <a:rPr lang="en-US" sz="1801">
                <a:solidFill>
                  <a:srgbClr val="000000"/>
                </a:solidFill>
                <a:latin typeface="Arial"/>
              </a:rPr>
              <a:t> of the total customer base (</a:t>
            </a:r>
            <a:r>
              <a:rPr lang="en-US" sz="1801">
                <a:solidFill>
                  <a:srgbClr val="000000"/>
                </a:solidFill>
                <a:latin typeface="Arial Bold"/>
              </a:rPr>
              <a:t>3136 customers</a:t>
            </a:r>
            <a:r>
              <a:rPr lang="en-US" sz="1801">
                <a:solidFill>
                  <a:srgbClr val="000000"/>
                </a:solidFill>
                <a:latin typeface="Arial"/>
              </a:rPr>
              <a:t>).</a:t>
            </a:r>
          </a:p>
          <a:p>
            <a:pPr marL="777816" lvl="2" indent="-259272" algn="l">
              <a:lnSpc>
                <a:spcPts val="2341"/>
              </a:lnSpc>
              <a:buFont typeface="Arial"/>
              <a:buChar char="⚬"/>
            </a:pPr>
            <a:r>
              <a:rPr lang="en-US" sz="1801">
                <a:solidFill>
                  <a:srgbClr val="000000"/>
                </a:solidFill>
                <a:latin typeface="Arial Bold"/>
              </a:rPr>
              <a:t>Unmarried</a:t>
            </a:r>
            <a:r>
              <a:rPr lang="en-US" sz="1801">
                <a:solidFill>
                  <a:srgbClr val="000000"/>
                </a:solidFill>
                <a:latin typeface="Arial"/>
              </a:rPr>
              <a:t> customers account for </a:t>
            </a:r>
            <a:r>
              <a:rPr lang="en-US" sz="1801">
                <a:solidFill>
                  <a:srgbClr val="000000"/>
                </a:solidFill>
                <a:latin typeface="Arial Bold"/>
              </a:rPr>
              <a:t>21.6%</a:t>
            </a:r>
            <a:r>
              <a:rPr lang="en-US" sz="1801">
                <a:solidFill>
                  <a:srgbClr val="000000"/>
                </a:solidFill>
                <a:latin typeface="Arial"/>
              </a:rPr>
              <a:t>, totaling </a:t>
            </a:r>
            <a:r>
              <a:rPr lang="en-US" sz="1801">
                <a:solidFill>
                  <a:srgbClr val="000000"/>
                </a:solidFill>
                <a:latin typeface="Arial Bold"/>
              </a:rPr>
              <a:t>864 </a:t>
            </a:r>
            <a:r>
              <a:rPr lang="en-US" sz="1801">
                <a:solidFill>
                  <a:srgbClr val="000000"/>
                </a:solidFill>
                <a:latin typeface="Arial"/>
              </a:rPr>
              <a:t>individuals.</a:t>
            </a:r>
          </a:p>
          <a:p>
            <a:pPr algn="l">
              <a:lnSpc>
                <a:spcPts val="2341"/>
              </a:lnSpc>
            </a:pPr>
            <a:endParaRPr lang="en-US" sz="1801">
              <a:solidFill>
                <a:srgbClr val="000000"/>
              </a:solidFill>
              <a:latin typeface="Arial"/>
            </a:endParaRPr>
          </a:p>
        </p:txBody>
      </p:sp>
      <p:sp>
        <p:nvSpPr>
          <p:cNvPr id="7" name="TextBox 7"/>
          <p:cNvSpPr txBox="1"/>
          <p:nvPr/>
        </p:nvSpPr>
        <p:spPr>
          <a:xfrm>
            <a:off x="7680515" y="1718193"/>
            <a:ext cx="1229559" cy="329548"/>
          </a:xfrm>
          <a:prstGeom prst="rect">
            <a:avLst/>
          </a:prstGeom>
        </p:spPr>
        <p:txBody>
          <a:bodyPr lIns="0" tIns="0" rIns="0" bIns="0" rtlCol="0" anchor="t">
            <a:spAutoFit/>
          </a:bodyPr>
          <a:lstStyle/>
          <a:p>
            <a:pPr algn="l">
              <a:lnSpc>
                <a:spcPts val="2341"/>
              </a:lnSpc>
            </a:pPr>
            <a:r>
              <a:rPr lang="en-US" sz="1801">
                <a:solidFill>
                  <a:srgbClr val="FF5757"/>
                </a:solidFill>
                <a:latin typeface="Arial Bold"/>
              </a:rPr>
              <a:t>Insights</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82186" y="-221049"/>
            <a:ext cx="1295319" cy="1295319"/>
          </a:xfrm>
          <a:custGeom>
            <a:avLst/>
            <a:gdLst/>
            <a:ahLst/>
            <a:cxnLst/>
            <a:rect l="l" t="t" r="r" b="b"/>
            <a:pathLst>
              <a:path w="1295319" h="1295319">
                <a:moveTo>
                  <a:pt x="0" y="0"/>
                </a:moveTo>
                <a:lnTo>
                  <a:pt x="1295319" y="0"/>
                </a:lnTo>
                <a:lnTo>
                  <a:pt x="1295319" y="1295319"/>
                </a:lnTo>
                <a:lnTo>
                  <a:pt x="0" y="1295319"/>
                </a:lnTo>
                <a:lnTo>
                  <a:pt x="0" y="0"/>
                </a:lnTo>
                <a:close/>
              </a:path>
            </a:pathLst>
          </a:custGeom>
          <a:blipFill>
            <a:blip r:embed="rId2"/>
            <a:stretch>
              <a:fillRect/>
            </a:stretch>
          </a:blipFill>
        </p:spPr>
        <p:txBody>
          <a:bodyPr/>
          <a:lstStyle/>
          <a:p>
            <a:endParaRPr lang="en-IN"/>
          </a:p>
        </p:txBody>
      </p:sp>
      <p:sp>
        <p:nvSpPr>
          <p:cNvPr id="3" name="Freeform 3"/>
          <p:cNvSpPr/>
          <p:nvPr/>
        </p:nvSpPr>
        <p:spPr>
          <a:xfrm>
            <a:off x="16446312" y="113591"/>
            <a:ext cx="1625975" cy="626039"/>
          </a:xfrm>
          <a:custGeom>
            <a:avLst/>
            <a:gdLst/>
            <a:ahLst/>
            <a:cxnLst/>
            <a:rect l="l" t="t" r="r" b="b"/>
            <a:pathLst>
              <a:path w="1625975" h="626039">
                <a:moveTo>
                  <a:pt x="0" y="0"/>
                </a:moveTo>
                <a:lnTo>
                  <a:pt x="1625976" y="0"/>
                </a:lnTo>
                <a:lnTo>
                  <a:pt x="1625976" y="626039"/>
                </a:lnTo>
                <a:lnTo>
                  <a:pt x="0" y="626039"/>
                </a:lnTo>
                <a:lnTo>
                  <a:pt x="0" y="0"/>
                </a:lnTo>
                <a:close/>
              </a:path>
            </a:pathLst>
          </a:custGeom>
          <a:blipFill>
            <a:blip r:embed="rId3"/>
            <a:stretch>
              <a:fillRect l="-3537" r="-3537"/>
            </a:stretch>
          </a:blipFill>
        </p:spPr>
        <p:txBody>
          <a:bodyPr/>
          <a:lstStyle/>
          <a:p>
            <a:endParaRPr lang="en-IN"/>
          </a:p>
        </p:txBody>
      </p:sp>
      <p:sp>
        <p:nvSpPr>
          <p:cNvPr id="4" name="TextBox 4"/>
          <p:cNvSpPr txBox="1"/>
          <p:nvPr/>
        </p:nvSpPr>
        <p:spPr>
          <a:xfrm>
            <a:off x="538841" y="333650"/>
            <a:ext cx="11967790" cy="695050"/>
          </a:xfrm>
          <a:prstGeom prst="rect">
            <a:avLst/>
          </a:prstGeom>
        </p:spPr>
        <p:txBody>
          <a:bodyPr lIns="0" tIns="0" rIns="0" bIns="0" rtlCol="0" anchor="t">
            <a:spAutoFit/>
          </a:bodyPr>
          <a:lstStyle/>
          <a:p>
            <a:pPr algn="l">
              <a:lnSpc>
                <a:spcPts val="5766"/>
              </a:lnSpc>
            </a:pPr>
            <a:r>
              <a:rPr lang="en-US" sz="4178" spc="221">
                <a:solidFill>
                  <a:srgbClr val="131211"/>
                </a:solidFill>
                <a:latin typeface="Montserrat Classic Bold"/>
              </a:rPr>
              <a:t>Spending Insights &amp; Income Utilization</a:t>
            </a:r>
          </a:p>
        </p:txBody>
      </p:sp>
      <p:sp>
        <p:nvSpPr>
          <p:cNvPr id="5" name="TextBox 5"/>
          <p:cNvSpPr txBox="1"/>
          <p:nvPr/>
        </p:nvSpPr>
        <p:spPr>
          <a:xfrm>
            <a:off x="538841" y="1007595"/>
            <a:ext cx="17072735" cy="688975"/>
          </a:xfrm>
          <a:prstGeom prst="rect">
            <a:avLst/>
          </a:prstGeom>
        </p:spPr>
        <p:txBody>
          <a:bodyPr lIns="0" tIns="0" rIns="0" bIns="0" rtlCol="0" anchor="t">
            <a:spAutoFit/>
          </a:bodyPr>
          <a:lstStyle/>
          <a:p>
            <a:pPr algn="l">
              <a:lnSpc>
                <a:spcPts val="2600"/>
              </a:lnSpc>
              <a:spcBef>
                <a:spcPct val="0"/>
              </a:spcBef>
            </a:pPr>
            <a:r>
              <a:rPr lang="en-US" sz="2000">
                <a:solidFill>
                  <a:srgbClr val="000000"/>
                </a:solidFill>
                <a:latin typeface="Arial"/>
              </a:rPr>
              <a:t>For Spending Insights and Income Utilisation , I have conducted a thorough customer Spend Analysis using Power BI, and here are the key findings presented in a visually engaging manner:</a:t>
            </a:r>
          </a:p>
        </p:txBody>
      </p:sp>
      <p:sp>
        <p:nvSpPr>
          <p:cNvPr id="6" name="TextBox 6"/>
          <p:cNvSpPr txBox="1"/>
          <p:nvPr/>
        </p:nvSpPr>
        <p:spPr>
          <a:xfrm>
            <a:off x="222802" y="2131606"/>
            <a:ext cx="10426274" cy="8301973"/>
          </a:xfrm>
          <a:prstGeom prst="rect">
            <a:avLst/>
          </a:prstGeom>
        </p:spPr>
        <p:txBody>
          <a:bodyPr lIns="0" tIns="0" rIns="0" bIns="0" rtlCol="0" anchor="t">
            <a:spAutoFit/>
          </a:bodyPr>
          <a:lstStyle/>
          <a:p>
            <a:pPr algn="l">
              <a:lnSpc>
                <a:spcPts val="2341"/>
              </a:lnSpc>
            </a:pPr>
            <a:r>
              <a:rPr lang="en-US" sz="1801">
                <a:solidFill>
                  <a:srgbClr val="004AAD"/>
                </a:solidFill>
                <a:latin typeface="Arial Bold"/>
              </a:rPr>
              <a:t>Key Metrics:</a:t>
            </a:r>
          </a:p>
          <a:p>
            <a:pPr marL="388908" lvl="1" indent="-194454" algn="l">
              <a:lnSpc>
                <a:spcPts val="2341"/>
              </a:lnSpc>
              <a:buFont typeface="Arial"/>
              <a:buChar char="•"/>
            </a:pPr>
            <a:r>
              <a:rPr lang="en-US" sz="1801">
                <a:solidFill>
                  <a:srgbClr val="000000"/>
                </a:solidFill>
                <a:latin typeface="Arial"/>
              </a:rPr>
              <a:t>Total Income : </a:t>
            </a:r>
            <a:r>
              <a:rPr lang="en-US" sz="1801">
                <a:solidFill>
                  <a:srgbClr val="000000"/>
                </a:solidFill>
                <a:latin typeface="Arial Bold"/>
              </a:rPr>
              <a:t>1240M</a:t>
            </a:r>
          </a:p>
          <a:p>
            <a:pPr marL="388908" lvl="1" indent="-194454" algn="l">
              <a:lnSpc>
                <a:spcPts val="2341"/>
              </a:lnSpc>
              <a:buFont typeface="Arial"/>
              <a:buChar char="•"/>
            </a:pPr>
            <a:r>
              <a:rPr lang="en-US" sz="1801">
                <a:solidFill>
                  <a:srgbClr val="000000"/>
                </a:solidFill>
                <a:latin typeface="Arial"/>
              </a:rPr>
              <a:t>Total Spends :</a:t>
            </a:r>
            <a:r>
              <a:rPr lang="en-US" sz="1801">
                <a:solidFill>
                  <a:srgbClr val="000000"/>
                </a:solidFill>
                <a:latin typeface="Arial Bold"/>
              </a:rPr>
              <a:t> 531M</a:t>
            </a:r>
          </a:p>
          <a:p>
            <a:pPr marL="388908" lvl="1" indent="-194454" algn="l">
              <a:lnSpc>
                <a:spcPts val="2341"/>
              </a:lnSpc>
              <a:buFont typeface="Arial"/>
              <a:buChar char="•"/>
            </a:pPr>
            <a:r>
              <a:rPr lang="en-US" sz="1801">
                <a:solidFill>
                  <a:srgbClr val="000000"/>
                </a:solidFill>
                <a:latin typeface="Arial"/>
              </a:rPr>
              <a:t>Average Income Utilization : </a:t>
            </a:r>
            <a:r>
              <a:rPr lang="en-US" sz="1801">
                <a:solidFill>
                  <a:srgbClr val="000000"/>
                </a:solidFill>
                <a:latin typeface="Arial Bold"/>
              </a:rPr>
              <a:t>42.82%</a:t>
            </a:r>
          </a:p>
          <a:p>
            <a:pPr algn="l">
              <a:lnSpc>
                <a:spcPts val="2341"/>
              </a:lnSpc>
            </a:pPr>
            <a:endParaRPr lang="en-US" sz="1801">
              <a:solidFill>
                <a:srgbClr val="000000"/>
              </a:solidFill>
              <a:latin typeface="Arial Bold"/>
            </a:endParaRPr>
          </a:p>
          <a:p>
            <a:pPr algn="l">
              <a:lnSpc>
                <a:spcPts val="2341"/>
              </a:lnSpc>
            </a:pPr>
            <a:r>
              <a:rPr lang="en-US" sz="1801">
                <a:solidFill>
                  <a:srgbClr val="004AAD"/>
                </a:solidFill>
                <a:latin typeface="Arial Bold"/>
              </a:rPr>
              <a:t>Income, Spend, Utilization by Age Group:</a:t>
            </a:r>
          </a:p>
          <a:p>
            <a:pPr marL="388908" lvl="1" indent="-194454" algn="l">
              <a:lnSpc>
                <a:spcPts val="2341"/>
              </a:lnSpc>
              <a:buFont typeface="Arial"/>
              <a:buChar char="•"/>
            </a:pPr>
            <a:r>
              <a:rPr lang="en-US" sz="1801">
                <a:solidFill>
                  <a:srgbClr val="000000"/>
                </a:solidFill>
                <a:latin typeface="Arial"/>
              </a:rPr>
              <a:t>Age group </a:t>
            </a:r>
            <a:r>
              <a:rPr lang="en-US" sz="1801">
                <a:solidFill>
                  <a:srgbClr val="000000"/>
                </a:solidFill>
                <a:latin typeface="Arial Bold"/>
              </a:rPr>
              <a:t>25-34</a:t>
            </a:r>
            <a:r>
              <a:rPr lang="en-US" sz="1801">
                <a:solidFill>
                  <a:srgbClr val="000000"/>
                </a:solidFill>
                <a:latin typeface="Arial"/>
              </a:rPr>
              <a:t> exhibits the highest income, spend, and utilization (</a:t>
            </a:r>
            <a:r>
              <a:rPr lang="en-US" sz="1801">
                <a:solidFill>
                  <a:srgbClr val="000000"/>
                </a:solidFill>
                <a:latin typeface="Arial Bold"/>
              </a:rPr>
              <a:t>43.66%</a:t>
            </a:r>
            <a:r>
              <a:rPr lang="en-US" sz="1801">
                <a:solidFill>
                  <a:srgbClr val="000000"/>
                </a:solidFill>
                <a:latin typeface="Arial"/>
              </a:rPr>
              <a:t>).</a:t>
            </a:r>
          </a:p>
          <a:p>
            <a:pPr marL="388908" lvl="1" indent="-194454" algn="l">
              <a:lnSpc>
                <a:spcPts val="2341"/>
              </a:lnSpc>
              <a:buFont typeface="Arial"/>
              <a:buChar char="•"/>
            </a:pPr>
            <a:r>
              <a:rPr lang="en-US" sz="1801">
                <a:solidFill>
                  <a:srgbClr val="000000"/>
                </a:solidFill>
                <a:latin typeface="Arial"/>
              </a:rPr>
              <a:t>Second-highest is the </a:t>
            </a:r>
            <a:r>
              <a:rPr lang="en-US" sz="1801">
                <a:solidFill>
                  <a:srgbClr val="000000"/>
                </a:solidFill>
                <a:latin typeface="Arial Bold"/>
              </a:rPr>
              <a:t>35-45</a:t>
            </a:r>
            <a:r>
              <a:rPr lang="en-US" sz="1801">
                <a:solidFill>
                  <a:srgbClr val="000000"/>
                </a:solidFill>
                <a:latin typeface="Arial"/>
              </a:rPr>
              <a:t> age group with a utilization rate of </a:t>
            </a:r>
            <a:r>
              <a:rPr lang="en-US" sz="1801">
                <a:solidFill>
                  <a:srgbClr val="000000"/>
                </a:solidFill>
                <a:latin typeface="Arial Bold"/>
              </a:rPr>
              <a:t>46.52%</a:t>
            </a:r>
            <a:r>
              <a:rPr lang="en-US" sz="1801">
                <a:solidFill>
                  <a:srgbClr val="000000"/>
                </a:solidFill>
                <a:latin typeface="Arial"/>
              </a:rPr>
              <a:t>.</a:t>
            </a:r>
          </a:p>
          <a:p>
            <a:pPr algn="l">
              <a:lnSpc>
                <a:spcPts val="2341"/>
              </a:lnSpc>
            </a:pPr>
            <a:endParaRPr lang="en-US" sz="1801">
              <a:solidFill>
                <a:srgbClr val="000000"/>
              </a:solidFill>
              <a:latin typeface="Arial"/>
            </a:endParaRPr>
          </a:p>
          <a:p>
            <a:pPr algn="l">
              <a:lnSpc>
                <a:spcPts val="2341"/>
              </a:lnSpc>
            </a:pPr>
            <a:r>
              <a:rPr lang="en-US" sz="1801">
                <a:solidFill>
                  <a:srgbClr val="004AAD"/>
                </a:solidFill>
                <a:latin typeface="Arial Bold"/>
              </a:rPr>
              <a:t>Total Spends by Category:</a:t>
            </a:r>
          </a:p>
          <a:p>
            <a:pPr marL="388908" lvl="1" indent="-194454" algn="l">
              <a:lnSpc>
                <a:spcPts val="2341"/>
              </a:lnSpc>
              <a:buFont typeface="Arial"/>
              <a:buChar char="•"/>
            </a:pPr>
            <a:r>
              <a:rPr lang="en-US" sz="1801">
                <a:solidFill>
                  <a:srgbClr val="000000"/>
                </a:solidFill>
                <a:latin typeface="Arial"/>
              </a:rPr>
              <a:t>Highest spending in </a:t>
            </a:r>
            <a:r>
              <a:rPr lang="en-US" sz="1801">
                <a:solidFill>
                  <a:srgbClr val="000000"/>
                </a:solidFill>
                <a:latin typeface="Arial Bold"/>
              </a:rPr>
              <a:t>bills category (105M)</a:t>
            </a:r>
            <a:r>
              <a:rPr lang="en-US" sz="1801">
                <a:solidFill>
                  <a:srgbClr val="000000"/>
                </a:solidFill>
                <a:latin typeface="Arial"/>
              </a:rPr>
              <a:t>.</a:t>
            </a:r>
          </a:p>
          <a:p>
            <a:pPr marL="388908" lvl="1" indent="-194454" algn="l">
              <a:lnSpc>
                <a:spcPts val="2341"/>
              </a:lnSpc>
              <a:buFont typeface="Arial"/>
              <a:buChar char="•"/>
            </a:pPr>
            <a:r>
              <a:rPr lang="en-US" sz="1801">
                <a:solidFill>
                  <a:srgbClr val="000000"/>
                </a:solidFill>
                <a:latin typeface="Arial"/>
              </a:rPr>
              <a:t>Other significant categories: </a:t>
            </a:r>
            <a:r>
              <a:rPr lang="en-US" sz="1801">
                <a:solidFill>
                  <a:srgbClr val="000000"/>
                </a:solidFill>
                <a:latin typeface="Arial Bold"/>
              </a:rPr>
              <a:t>Grocery (86M</a:t>
            </a:r>
            <a:r>
              <a:rPr lang="en-US" sz="1801">
                <a:solidFill>
                  <a:srgbClr val="000000"/>
                </a:solidFill>
                <a:latin typeface="Arial"/>
              </a:rPr>
              <a:t>), </a:t>
            </a:r>
            <a:r>
              <a:rPr lang="en-US" sz="1801">
                <a:solidFill>
                  <a:srgbClr val="000000"/>
                </a:solidFill>
                <a:latin typeface="Arial Bold"/>
              </a:rPr>
              <a:t>Electronics (80M</a:t>
            </a:r>
            <a:r>
              <a:rPr lang="en-US" sz="1801">
                <a:solidFill>
                  <a:srgbClr val="000000"/>
                </a:solidFill>
                <a:latin typeface="Arial"/>
              </a:rPr>
              <a:t>), and the least in </a:t>
            </a:r>
            <a:r>
              <a:rPr lang="en-US" sz="1801">
                <a:solidFill>
                  <a:srgbClr val="000000"/>
                </a:solidFill>
                <a:latin typeface="Arial Bold"/>
              </a:rPr>
              <a:t>Others category (16M)</a:t>
            </a:r>
            <a:r>
              <a:rPr lang="en-US" sz="1801">
                <a:solidFill>
                  <a:srgbClr val="000000"/>
                </a:solidFill>
                <a:latin typeface="Arial"/>
              </a:rPr>
              <a:t>.</a:t>
            </a:r>
          </a:p>
          <a:p>
            <a:pPr algn="l">
              <a:lnSpc>
                <a:spcPts val="2341"/>
              </a:lnSpc>
            </a:pPr>
            <a:endParaRPr lang="en-US" sz="1801">
              <a:solidFill>
                <a:srgbClr val="000000"/>
              </a:solidFill>
              <a:latin typeface="Arial"/>
            </a:endParaRPr>
          </a:p>
          <a:p>
            <a:pPr algn="l">
              <a:lnSpc>
                <a:spcPts val="2341"/>
              </a:lnSpc>
            </a:pPr>
            <a:r>
              <a:rPr lang="en-US" sz="1801">
                <a:solidFill>
                  <a:srgbClr val="004AAD"/>
                </a:solidFill>
                <a:latin typeface="Arial Bold"/>
              </a:rPr>
              <a:t>Income, Spend, Utilization by Occupation:</a:t>
            </a:r>
          </a:p>
          <a:p>
            <a:pPr marL="388908" lvl="1" indent="-194454" algn="l">
              <a:lnSpc>
                <a:spcPts val="2341"/>
              </a:lnSpc>
              <a:buFont typeface="Arial"/>
              <a:buChar char="•"/>
            </a:pPr>
            <a:r>
              <a:rPr lang="en-US" sz="1801">
                <a:solidFill>
                  <a:srgbClr val="000000"/>
                </a:solidFill>
                <a:latin typeface="Arial Bold"/>
              </a:rPr>
              <a:t>Salaried IT employees</a:t>
            </a:r>
            <a:r>
              <a:rPr lang="en-US" sz="1801">
                <a:solidFill>
                  <a:srgbClr val="000000"/>
                </a:solidFill>
                <a:latin typeface="Arial"/>
              </a:rPr>
              <a:t> lead in </a:t>
            </a:r>
            <a:r>
              <a:rPr lang="en-US" sz="1801">
                <a:solidFill>
                  <a:srgbClr val="000000"/>
                </a:solidFill>
                <a:latin typeface="Arial Bold"/>
              </a:rPr>
              <a:t>income ($477M</a:t>
            </a:r>
            <a:r>
              <a:rPr lang="en-US" sz="1801">
                <a:solidFill>
                  <a:srgbClr val="000000"/>
                </a:solidFill>
                <a:latin typeface="Arial"/>
              </a:rPr>
              <a:t>), </a:t>
            </a:r>
            <a:r>
              <a:rPr lang="en-US" sz="1801">
                <a:solidFill>
                  <a:srgbClr val="000000"/>
                </a:solidFill>
                <a:latin typeface="Arial Bold"/>
              </a:rPr>
              <a:t>spend ($244M)</a:t>
            </a:r>
            <a:r>
              <a:rPr lang="en-US" sz="1801">
                <a:solidFill>
                  <a:srgbClr val="000000"/>
                </a:solidFill>
                <a:latin typeface="Arial"/>
              </a:rPr>
              <a:t>, and utilization (</a:t>
            </a:r>
            <a:r>
              <a:rPr lang="en-US" sz="1801">
                <a:solidFill>
                  <a:srgbClr val="000000"/>
                </a:solidFill>
                <a:latin typeface="Arial Bold"/>
              </a:rPr>
              <a:t>51.04%</a:t>
            </a:r>
            <a:r>
              <a:rPr lang="en-US" sz="1801">
                <a:solidFill>
                  <a:srgbClr val="000000"/>
                </a:solidFill>
                <a:latin typeface="Arial"/>
              </a:rPr>
              <a:t>).</a:t>
            </a:r>
          </a:p>
          <a:p>
            <a:pPr marL="388908" lvl="1" indent="-194454" algn="l">
              <a:lnSpc>
                <a:spcPts val="2341"/>
              </a:lnSpc>
              <a:buFont typeface="Arial"/>
              <a:buChar char="•"/>
            </a:pPr>
            <a:r>
              <a:rPr lang="en-US" sz="1801">
                <a:solidFill>
                  <a:srgbClr val="000000"/>
                </a:solidFill>
                <a:latin typeface="Arial Bold"/>
              </a:rPr>
              <a:t>Business Owners</a:t>
            </a:r>
            <a:r>
              <a:rPr lang="en-US" sz="1801">
                <a:solidFill>
                  <a:srgbClr val="000000"/>
                </a:solidFill>
                <a:latin typeface="Arial"/>
              </a:rPr>
              <a:t> show an </a:t>
            </a:r>
            <a:r>
              <a:rPr lang="en-US" sz="1801">
                <a:solidFill>
                  <a:srgbClr val="000000"/>
                </a:solidFill>
                <a:latin typeface="Arial Bold"/>
              </a:rPr>
              <a:t>income of $265M</a:t>
            </a:r>
            <a:r>
              <a:rPr lang="en-US" sz="1801">
                <a:solidFill>
                  <a:srgbClr val="000000"/>
                </a:solidFill>
                <a:latin typeface="Arial"/>
              </a:rPr>
              <a:t>, </a:t>
            </a:r>
            <a:r>
              <a:rPr lang="en-US" sz="1801">
                <a:solidFill>
                  <a:srgbClr val="000000"/>
                </a:solidFill>
                <a:latin typeface="Arial Bold"/>
              </a:rPr>
              <a:t>spend of $88M</a:t>
            </a:r>
            <a:r>
              <a:rPr lang="en-US" sz="1801">
                <a:solidFill>
                  <a:srgbClr val="000000"/>
                </a:solidFill>
                <a:latin typeface="Arial"/>
              </a:rPr>
              <a:t>, and a utilization rate of</a:t>
            </a:r>
            <a:r>
              <a:rPr lang="en-US" sz="1801">
                <a:solidFill>
                  <a:srgbClr val="000000"/>
                </a:solidFill>
                <a:latin typeface="Arial Bold"/>
              </a:rPr>
              <a:t> 33.22%</a:t>
            </a:r>
            <a:r>
              <a:rPr lang="en-US" sz="1801">
                <a:solidFill>
                  <a:srgbClr val="000000"/>
                </a:solidFill>
                <a:latin typeface="Arial"/>
              </a:rPr>
              <a:t>.</a:t>
            </a:r>
          </a:p>
          <a:p>
            <a:pPr marL="388908" lvl="1" indent="-194454" algn="l">
              <a:lnSpc>
                <a:spcPts val="2341"/>
              </a:lnSpc>
              <a:buFont typeface="Arial"/>
              <a:buChar char="•"/>
            </a:pPr>
            <a:r>
              <a:rPr lang="en-US" sz="1801">
                <a:solidFill>
                  <a:srgbClr val="000000"/>
                </a:solidFill>
                <a:latin typeface="Arial Bold"/>
              </a:rPr>
              <a:t>Government employees</a:t>
            </a:r>
            <a:r>
              <a:rPr lang="en-US" sz="1801">
                <a:solidFill>
                  <a:srgbClr val="000000"/>
                </a:solidFill>
                <a:latin typeface="Arial"/>
              </a:rPr>
              <a:t> have the lowest utilization at </a:t>
            </a:r>
            <a:r>
              <a:rPr lang="en-US" sz="1801">
                <a:solidFill>
                  <a:srgbClr val="000000"/>
                </a:solidFill>
                <a:latin typeface="Arial Bold"/>
              </a:rPr>
              <a:t>29%</a:t>
            </a:r>
            <a:r>
              <a:rPr lang="en-US" sz="1801">
                <a:solidFill>
                  <a:srgbClr val="000000"/>
                </a:solidFill>
                <a:latin typeface="Arial"/>
              </a:rPr>
              <a:t>.</a:t>
            </a:r>
          </a:p>
          <a:p>
            <a:pPr algn="l">
              <a:lnSpc>
                <a:spcPts val="2341"/>
              </a:lnSpc>
            </a:pPr>
            <a:endParaRPr lang="en-US" sz="1801">
              <a:solidFill>
                <a:srgbClr val="000000"/>
              </a:solidFill>
              <a:latin typeface="Arial"/>
            </a:endParaRPr>
          </a:p>
          <a:p>
            <a:pPr algn="l">
              <a:lnSpc>
                <a:spcPts val="2341"/>
              </a:lnSpc>
            </a:pPr>
            <a:r>
              <a:rPr lang="en-US" sz="1801">
                <a:solidFill>
                  <a:srgbClr val="004AAD"/>
                </a:solidFill>
                <a:latin typeface="Arial Bold"/>
              </a:rPr>
              <a:t>Income, Spend, Income Utilization by City:</a:t>
            </a:r>
          </a:p>
          <a:p>
            <a:pPr marL="388908" lvl="1" indent="-194454" algn="l">
              <a:lnSpc>
                <a:spcPts val="2341"/>
              </a:lnSpc>
              <a:buFont typeface="Arial"/>
              <a:buChar char="•"/>
            </a:pPr>
            <a:r>
              <a:rPr lang="en-US" sz="1801">
                <a:solidFill>
                  <a:srgbClr val="000000"/>
                </a:solidFill>
                <a:latin typeface="Arial Bold"/>
              </a:rPr>
              <a:t>Mumbai</a:t>
            </a:r>
            <a:r>
              <a:rPr lang="en-US" sz="1801">
                <a:solidFill>
                  <a:srgbClr val="000000"/>
                </a:solidFill>
                <a:latin typeface="Arial"/>
              </a:rPr>
              <a:t> outshines with the highest income and spend, resulting in a utilization rate of </a:t>
            </a:r>
            <a:r>
              <a:rPr lang="en-US" sz="1801">
                <a:solidFill>
                  <a:srgbClr val="000000"/>
                </a:solidFill>
                <a:latin typeface="Arial Bold"/>
              </a:rPr>
              <a:t>51.43%</a:t>
            </a:r>
            <a:r>
              <a:rPr lang="en-US" sz="1801">
                <a:solidFill>
                  <a:srgbClr val="000000"/>
                </a:solidFill>
                <a:latin typeface="Arial"/>
              </a:rPr>
              <a:t>.</a:t>
            </a:r>
          </a:p>
          <a:p>
            <a:pPr algn="l">
              <a:lnSpc>
                <a:spcPts val="2341"/>
              </a:lnSpc>
            </a:pPr>
            <a:endParaRPr lang="en-US" sz="1801">
              <a:solidFill>
                <a:srgbClr val="000000"/>
              </a:solidFill>
              <a:latin typeface="Arial"/>
            </a:endParaRPr>
          </a:p>
          <a:p>
            <a:pPr algn="l">
              <a:lnSpc>
                <a:spcPts val="2341"/>
              </a:lnSpc>
            </a:pPr>
            <a:r>
              <a:rPr lang="en-US" sz="1801">
                <a:solidFill>
                  <a:srgbClr val="004AAD"/>
                </a:solidFill>
                <a:latin typeface="Arial Bold"/>
              </a:rPr>
              <a:t>Total Spend by Payment Type:</a:t>
            </a:r>
          </a:p>
          <a:p>
            <a:pPr marL="388908" lvl="1" indent="-194454" algn="l">
              <a:lnSpc>
                <a:spcPts val="2341"/>
              </a:lnSpc>
              <a:buFont typeface="Arial"/>
              <a:buChar char="•"/>
            </a:pPr>
            <a:r>
              <a:rPr lang="en-US" sz="1801">
                <a:solidFill>
                  <a:srgbClr val="000000"/>
                </a:solidFill>
                <a:latin typeface="Arial Bold"/>
              </a:rPr>
              <a:t>Credit cards</a:t>
            </a:r>
            <a:r>
              <a:rPr lang="en-US" sz="1801">
                <a:solidFill>
                  <a:srgbClr val="000000"/>
                </a:solidFill>
                <a:latin typeface="Arial"/>
              </a:rPr>
              <a:t> dominate spending, accounting for </a:t>
            </a:r>
            <a:r>
              <a:rPr lang="en-US" sz="1801">
                <a:solidFill>
                  <a:srgbClr val="000000"/>
                </a:solidFill>
                <a:latin typeface="Arial Bold"/>
              </a:rPr>
              <a:t>$216M</a:t>
            </a:r>
            <a:r>
              <a:rPr lang="en-US" sz="1801">
                <a:solidFill>
                  <a:srgbClr val="000000"/>
                </a:solidFill>
                <a:latin typeface="Arial"/>
              </a:rPr>
              <a:t> with a utilization rate of </a:t>
            </a:r>
            <a:r>
              <a:rPr lang="en-US" sz="1801">
                <a:solidFill>
                  <a:srgbClr val="000000"/>
                </a:solidFill>
                <a:latin typeface="Arial Bold"/>
              </a:rPr>
              <a:t>17.45%</a:t>
            </a:r>
            <a:r>
              <a:rPr lang="en-US" sz="1801">
                <a:solidFill>
                  <a:srgbClr val="000000"/>
                </a:solidFill>
                <a:latin typeface="Arial"/>
              </a:rPr>
              <a:t>.</a:t>
            </a:r>
          </a:p>
          <a:p>
            <a:pPr algn="l">
              <a:lnSpc>
                <a:spcPts val="2341"/>
              </a:lnSpc>
            </a:pPr>
            <a:endParaRPr lang="en-US" sz="1801">
              <a:solidFill>
                <a:srgbClr val="000000"/>
              </a:solidFill>
              <a:latin typeface="Arial"/>
            </a:endParaRPr>
          </a:p>
          <a:p>
            <a:pPr algn="l">
              <a:lnSpc>
                <a:spcPts val="2341"/>
              </a:lnSpc>
            </a:pPr>
            <a:r>
              <a:rPr lang="en-US" sz="1801">
                <a:solidFill>
                  <a:srgbClr val="004AAD"/>
                </a:solidFill>
                <a:latin typeface="Arial Bold"/>
              </a:rPr>
              <a:t>Total Spend by Gender:</a:t>
            </a:r>
          </a:p>
          <a:p>
            <a:pPr marL="388908" lvl="1" indent="-194454" algn="l">
              <a:lnSpc>
                <a:spcPts val="2341"/>
              </a:lnSpc>
              <a:buFont typeface="Arial"/>
              <a:buChar char="•"/>
            </a:pPr>
            <a:r>
              <a:rPr lang="en-US" sz="1801">
                <a:solidFill>
                  <a:srgbClr val="000000"/>
                </a:solidFill>
                <a:latin typeface="Arial Bold"/>
              </a:rPr>
              <a:t>Males</a:t>
            </a:r>
            <a:r>
              <a:rPr lang="en-US" sz="1801">
                <a:solidFill>
                  <a:srgbClr val="000000"/>
                </a:solidFill>
                <a:latin typeface="Arial"/>
              </a:rPr>
              <a:t> lead in spending with </a:t>
            </a:r>
            <a:r>
              <a:rPr lang="en-US" sz="1801">
                <a:solidFill>
                  <a:srgbClr val="000000"/>
                </a:solidFill>
                <a:latin typeface="Arial Bold"/>
              </a:rPr>
              <a:t>$357M</a:t>
            </a:r>
            <a:r>
              <a:rPr lang="en-US" sz="1801">
                <a:solidFill>
                  <a:srgbClr val="000000"/>
                </a:solidFill>
                <a:latin typeface="Arial"/>
              </a:rPr>
              <a:t>, while </a:t>
            </a:r>
            <a:r>
              <a:rPr lang="en-US" sz="1801">
                <a:solidFill>
                  <a:srgbClr val="000000"/>
                </a:solidFill>
                <a:latin typeface="Arial Bold"/>
              </a:rPr>
              <a:t>females contribute $154M</a:t>
            </a:r>
            <a:r>
              <a:rPr lang="en-US" sz="1801">
                <a:solidFill>
                  <a:srgbClr val="000000"/>
                </a:solidFill>
                <a:latin typeface="Arial"/>
              </a:rPr>
              <a:t>.</a:t>
            </a:r>
          </a:p>
          <a:p>
            <a:pPr algn="l">
              <a:lnSpc>
                <a:spcPts val="2341"/>
              </a:lnSpc>
            </a:pPr>
            <a:endParaRPr lang="en-US" sz="1801">
              <a:solidFill>
                <a:srgbClr val="000000"/>
              </a:solidFill>
              <a:latin typeface="Arial"/>
            </a:endParaRPr>
          </a:p>
        </p:txBody>
      </p:sp>
      <p:sp>
        <p:nvSpPr>
          <p:cNvPr id="7" name="TextBox 7"/>
          <p:cNvSpPr txBox="1"/>
          <p:nvPr/>
        </p:nvSpPr>
        <p:spPr>
          <a:xfrm>
            <a:off x="11041495" y="2131606"/>
            <a:ext cx="6697022" cy="4758673"/>
          </a:xfrm>
          <a:prstGeom prst="rect">
            <a:avLst/>
          </a:prstGeom>
        </p:spPr>
        <p:txBody>
          <a:bodyPr lIns="0" tIns="0" rIns="0" bIns="0" rtlCol="0" anchor="t">
            <a:spAutoFit/>
          </a:bodyPr>
          <a:lstStyle/>
          <a:p>
            <a:pPr algn="l">
              <a:lnSpc>
                <a:spcPts val="2341"/>
              </a:lnSpc>
            </a:pPr>
            <a:r>
              <a:rPr lang="en-US" sz="1801">
                <a:solidFill>
                  <a:srgbClr val="004AAD"/>
                </a:solidFill>
                <a:latin typeface="Arial Bold"/>
              </a:rPr>
              <a:t>Spend by Marital Status:</a:t>
            </a:r>
          </a:p>
          <a:p>
            <a:pPr marL="388908" lvl="1" indent="-194454" algn="l">
              <a:lnSpc>
                <a:spcPts val="2341"/>
              </a:lnSpc>
              <a:buFont typeface="Arial"/>
              <a:buChar char="•"/>
            </a:pPr>
            <a:r>
              <a:rPr lang="en-US" sz="1801">
                <a:solidFill>
                  <a:srgbClr val="000000"/>
                </a:solidFill>
                <a:latin typeface="Arial Bold"/>
              </a:rPr>
              <a:t>Married </a:t>
            </a:r>
            <a:r>
              <a:rPr lang="en-US" sz="1801">
                <a:solidFill>
                  <a:srgbClr val="000000"/>
                </a:solidFill>
                <a:latin typeface="Arial"/>
              </a:rPr>
              <a:t>individuals top the spending charts with </a:t>
            </a:r>
            <a:r>
              <a:rPr lang="en-US" sz="1801">
                <a:solidFill>
                  <a:srgbClr val="000000"/>
                </a:solidFill>
                <a:latin typeface="Arial Bold"/>
              </a:rPr>
              <a:t>$429M</a:t>
            </a:r>
            <a:r>
              <a:rPr lang="en-US" sz="1801">
                <a:solidFill>
                  <a:srgbClr val="000000"/>
                </a:solidFill>
                <a:latin typeface="Arial"/>
              </a:rPr>
              <a:t>, surpassing </a:t>
            </a:r>
            <a:r>
              <a:rPr lang="en-US" sz="1801">
                <a:solidFill>
                  <a:srgbClr val="000000"/>
                </a:solidFill>
                <a:latin typeface="Arial Bold"/>
              </a:rPr>
              <a:t>unmarried individuals at $102M</a:t>
            </a:r>
            <a:r>
              <a:rPr lang="en-US" sz="1801">
                <a:solidFill>
                  <a:srgbClr val="000000"/>
                </a:solidFill>
                <a:latin typeface="Arial"/>
              </a:rPr>
              <a:t>.</a:t>
            </a:r>
          </a:p>
          <a:p>
            <a:pPr algn="l">
              <a:lnSpc>
                <a:spcPts val="2341"/>
              </a:lnSpc>
            </a:pPr>
            <a:endParaRPr lang="en-US" sz="1801">
              <a:solidFill>
                <a:srgbClr val="000000"/>
              </a:solidFill>
              <a:latin typeface="Arial"/>
            </a:endParaRPr>
          </a:p>
          <a:p>
            <a:pPr algn="l">
              <a:lnSpc>
                <a:spcPts val="2341"/>
              </a:lnSpc>
            </a:pPr>
            <a:r>
              <a:rPr lang="en-US" sz="1801">
                <a:solidFill>
                  <a:srgbClr val="004AAD"/>
                </a:solidFill>
                <a:latin typeface="Arial Bold"/>
              </a:rPr>
              <a:t>Total Spend by Month:</a:t>
            </a:r>
          </a:p>
          <a:p>
            <a:pPr marL="388908" lvl="1" indent="-194454" algn="l">
              <a:lnSpc>
                <a:spcPts val="2341"/>
              </a:lnSpc>
              <a:buFont typeface="Arial"/>
              <a:buChar char="•"/>
            </a:pPr>
            <a:r>
              <a:rPr lang="en-US" sz="1801">
                <a:solidFill>
                  <a:srgbClr val="010101"/>
                </a:solidFill>
                <a:latin typeface="Arial Bold"/>
              </a:rPr>
              <a:t>September</a:t>
            </a:r>
            <a:r>
              <a:rPr lang="en-US" sz="1801">
                <a:solidFill>
                  <a:srgbClr val="010101"/>
                </a:solidFill>
                <a:latin typeface="Arial"/>
              </a:rPr>
              <a:t> emerges as the highest spending month, accounting for </a:t>
            </a:r>
            <a:r>
              <a:rPr lang="en-US" sz="1801">
                <a:solidFill>
                  <a:srgbClr val="010101"/>
                </a:solidFill>
                <a:latin typeface="Arial Bold"/>
              </a:rPr>
              <a:t>$116M</a:t>
            </a:r>
            <a:r>
              <a:rPr lang="en-US" sz="1801">
                <a:solidFill>
                  <a:srgbClr val="010101"/>
                </a:solidFill>
                <a:latin typeface="Arial"/>
              </a:rPr>
              <a:t>, constituting </a:t>
            </a:r>
            <a:r>
              <a:rPr lang="en-US" sz="1801">
                <a:solidFill>
                  <a:srgbClr val="010101"/>
                </a:solidFill>
                <a:latin typeface="Arial Bold"/>
              </a:rPr>
              <a:t>21.84%</a:t>
            </a:r>
            <a:r>
              <a:rPr lang="en-US" sz="1801">
                <a:solidFill>
                  <a:srgbClr val="010101"/>
                </a:solidFill>
                <a:latin typeface="Arial"/>
              </a:rPr>
              <a:t> of the total spend.</a:t>
            </a:r>
          </a:p>
          <a:p>
            <a:pPr algn="l">
              <a:lnSpc>
                <a:spcPts val="2341"/>
              </a:lnSpc>
            </a:pPr>
            <a:endParaRPr lang="en-US" sz="1801">
              <a:solidFill>
                <a:srgbClr val="010101"/>
              </a:solidFill>
              <a:latin typeface="Arial"/>
            </a:endParaRPr>
          </a:p>
          <a:p>
            <a:pPr algn="l">
              <a:lnSpc>
                <a:spcPts val="2341"/>
              </a:lnSpc>
            </a:pPr>
            <a:r>
              <a:rPr lang="en-US" sz="1801">
                <a:solidFill>
                  <a:srgbClr val="010101"/>
                </a:solidFill>
                <a:latin typeface="Arial Bold"/>
              </a:rPr>
              <a:t>I</a:t>
            </a:r>
            <a:r>
              <a:rPr lang="en-US" sz="1801">
                <a:solidFill>
                  <a:srgbClr val="004AAD"/>
                </a:solidFill>
                <a:latin typeface="Arial Bold"/>
              </a:rPr>
              <a:t>ncome Utilization by Gender:</a:t>
            </a:r>
          </a:p>
          <a:p>
            <a:pPr marL="388908" lvl="1" indent="-194454" algn="l">
              <a:lnSpc>
                <a:spcPts val="2341"/>
              </a:lnSpc>
              <a:buFont typeface="Arial"/>
              <a:buChar char="•"/>
            </a:pPr>
            <a:r>
              <a:rPr lang="en-US" sz="1801">
                <a:solidFill>
                  <a:srgbClr val="010101"/>
                </a:solidFill>
                <a:latin typeface="Arial Bold"/>
              </a:rPr>
              <a:t>Males</a:t>
            </a:r>
            <a:r>
              <a:rPr lang="en-US" sz="1801">
                <a:solidFill>
                  <a:srgbClr val="010101"/>
                </a:solidFill>
                <a:latin typeface="Arial"/>
              </a:rPr>
              <a:t> exhibit a higher income utilization rate at </a:t>
            </a:r>
            <a:r>
              <a:rPr lang="en-US" sz="1801">
                <a:solidFill>
                  <a:srgbClr val="010101"/>
                </a:solidFill>
                <a:latin typeface="Arial Bold"/>
              </a:rPr>
              <a:t>44.39%</a:t>
            </a:r>
            <a:r>
              <a:rPr lang="en-US" sz="1801">
                <a:solidFill>
                  <a:srgbClr val="010101"/>
                </a:solidFill>
                <a:latin typeface="Arial"/>
              </a:rPr>
              <a:t>, compared to </a:t>
            </a:r>
            <a:r>
              <a:rPr lang="en-US" sz="1801">
                <a:solidFill>
                  <a:srgbClr val="010101"/>
                </a:solidFill>
                <a:latin typeface="Arial Bold"/>
              </a:rPr>
              <a:t>females at 39.92%</a:t>
            </a:r>
            <a:r>
              <a:rPr lang="en-US" sz="1801">
                <a:solidFill>
                  <a:srgbClr val="010101"/>
                </a:solidFill>
                <a:latin typeface="Arial"/>
              </a:rPr>
              <a:t>.</a:t>
            </a:r>
          </a:p>
          <a:p>
            <a:pPr algn="l">
              <a:lnSpc>
                <a:spcPts val="2341"/>
              </a:lnSpc>
            </a:pPr>
            <a:endParaRPr lang="en-US" sz="1801">
              <a:solidFill>
                <a:srgbClr val="010101"/>
              </a:solidFill>
              <a:latin typeface="Arial"/>
            </a:endParaRPr>
          </a:p>
          <a:p>
            <a:pPr algn="l">
              <a:lnSpc>
                <a:spcPts val="2341"/>
              </a:lnSpc>
            </a:pPr>
            <a:r>
              <a:rPr lang="en-US" sz="1801">
                <a:solidFill>
                  <a:srgbClr val="004AAD"/>
                </a:solidFill>
                <a:latin typeface="Arial Bold"/>
              </a:rPr>
              <a:t>Income Utilization by Marital Status:</a:t>
            </a:r>
          </a:p>
          <a:p>
            <a:pPr marL="388908" lvl="1" indent="-194454" algn="l">
              <a:lnSpc>
                <a:spcPts val="2341"/>
              </a:lnSpc>
              <a:buFont typeface="Arial"/>
              <a:buChar char="•"/>
            </a:pPr>
            <a:r>
              <a:rPr lang="en-US" sz="1801">
                <a:solidFill>
                  <a:srgbClr val="010101"/>
                </a:solidFill>
                <a:latin typeface="Arial Bold"/>
              </a:rPr>
              <a:t>Singles </a:t>
            </a:r>
            <a:r>
              <a:rPr lang="en-US" sz="1801">
                <a:solidFill>
                  <a:srgbClr val="010101"/>
                </a:solidFill>
                <a:latin typeface="Arial"/>
              </a:rPr>
              <a:t>show a utilization rate o</a:t>
            </a:r>
            <a:r>
              <a:rPr lang="en-US" sz="1801">
                <a:solidFill>
                  <a:srgbClr val="010101"/>
                </a:solidFill>
                <a:latin typeface="Arial Bold"/>
              </a:rPr>
              <a:t>f 43.06%</a:t>
            </a:r>
            <a:r>
              <a:rPr lang="en-US" sz="1801">
                <a:solidFill>
                  <a:srgbClr val="010101"/>
                </a:solidFill>
                <a:latin typeface="Arial"/>
              </a:rPr>
              <a:t>, slightly surpassing </a:t>
            </a:r>
            <a:r>
              <a:rPr lang="en-US" sz="1801">
                <a:solidFill>
                  <a:srgbClr val="010101"/>
                </a:solidFill>
                <a:latin typeface="Arial Bold"/>
              </a:rPr>
              <a:t>married individuals at 42.77%</a:t>
            </a:r>
            <a:r>
              <a:rPr lang="en-US" sz="1801">
                <a:solidFill>
                  <a:srgbClr val="010101"/>
                </a:solidFill>
                <a:latin typeface="Arial"/>
              </a:rPr>
              <a:t>.</a:t>
            </a:r>
          </a:p>
          <a:p>
            <a:pPr algn="l">
              <a:lnSpc>
                <a:spcPts val="2341"/>
              </a:lnSpc>
            </a:pPr>
            <a:endParaRPr lang="en-US" sz="1801">
              <a:solidFill>
                <a:srgbClr val="010101"/>
              </a:solidFill>
              <a:latin typeface="Arial"/>
            </a:endParaRPr>
          </a:p>
        </p:txBody>
      </p:sp>
      <p:sp>
        <p:nvSpPr>
          <p:cNvPr id="8" name="TextBox 8"/>
          <p:cNvSpPr txBox="1"/>
          <p:nvPr/>
        </p:nvSpPr>
        <p:spPr>
          <a:xfrm>
            <a:off x="2171266" y="1749314"/>
            <a:ext cx="1229559" cy="329548"/>
          </a:xfrm>
          <a:prstGeom prst="rect">
            <a:avLst/>
          </a:prstGeom>
        </p:spPr>
        <p:txBody>
          <a:bodyPr lIns="0" tIns="0" rIns="0" bIns="0" rtlCol="0" anchor="t">
            <a:spAutoFit/>
          </a:bodyPr>
          <a:lstStyle/>
          <a:p>
            <a:pPr algn="l">
              <a:lnSpc>
                <a:spcPts val="2341"/>
              </a:lnSpc>
            </a:pPr>
            <a:r>
              <a:rPr lang="en-US" sz="1801">
                <a:solidFill>
                  <a:srgbClr val="FF5757"/>
                </a:solidFill>
                <a:latin typeface="Arial Bold"/>
              </a:rPr>
              <a:t>Insights</a:t>
            </a:r>
          </a:p>
        </p:txBody>
      </p:sp>
      <p:sp>
        <p:nvSpPr>
          <p:cNvPr id="9" name="TextBox 9"/>
          <p:cNvSpPr txBox="1"/>
          <p:nvPr/>
        </p:nvSpPr>
        <p:spPr>
          <a:xfrm>
            <a:off x="13160446" y="1613115"/>
            <a:ext cx="1229559" cy="329548"/>
          </a:xfrm>
          <a:prstGeom prst="rect">
            <a:avLst/>
          </a:prstGeom>
        </p:spPr>
        <p:txBody>
          <a:bodyPr lIns="0" tIns="0" rIns="0" bIns="0" rtlCol="0" anchor="t">
            <a:spAutoFit/>
          </a:bodyPr>
          <a:lstStyle/>
          <a:p>
            <a:pPr algn="l">
              <a:lnSpc>
                <a:spcPts val="2341"/>
              </a:lnSpc>
            </a:pPr>
            <a:r>
              <a:rPr lang="en-US" sz="1801">
                <a:solidFill>
                  <a:srgbClr val="FF5757"/>
                </a:solidFill>
                <a:latin typeface="Arial Bold"/>
              </a:rPr>
              <a:t>Insights</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2484</Words>
  <Application>Microsoft Office PowerPoint</Application>
  <PresentationFormat>Custom</PresentationFormat>
  <Paragraphs>221</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Arimo</vt:lpstr>
      <vt:lpstr>Montserrat Light Bold</vt:lpstr>
      <vt:lpstr>Montserrat Light</vt:lpstr>
      <vt:lpstr>Montserrat Classic Bold</vt:lpstr>
      <vt:lpstr>Archivo Black</vt:lpstr>
      <vt:lpstr>Calibri</vt:lpstr>
      <vt:lpstr>Arial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Provide Insights to the Product Strategy Team in the Banking Domain</dc:title>
  <cp:lastModifiedBy>Kalakoti Hemaswi</cp:lastModifiedBy>
  <cp:revision>2</cp:revision>
  <dcterms:created xsi:type="dcterms:W3CDTF">2006-08-16T00:00:00Z</dcterms:created>
  <dcterms:modified xsi:type="dcterms:W3CDTF">2024-06-25T05:12:59Z</dcterms:modified>
  <dc:identifier>DAF4cPSsnUU</dc:identifier>
</cp:coreProperties>
</file>